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diagrams/layout4.xml" ContentType="application/vnd.openxmlformats-officedocument.drawingml.diagramLayout+xml"/>
  <Override PartName="/ppt/diagrams/layout2.xml" ContentType="application/vnd.openxmlformats-officedocument.drawingml.diagramLayout+xml"/>
  <Override PartName="/ppt/diagrams/data3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257" r:id="rId2"/>
    <p:sldId id="381" r:id="rId3"/>
    <p:sldId id="367" r:id="rId4"/>
    <p:sldId id="369" r:id="rId5"/>
    <p:sldId id="370" r:id="rId6"/>
    <p:sldId id="371" r:id="rId7"/>
    <p:sldId id="372" r:id="rId8"/>
    <p:sldId id="373" r:id="rId9"/>
    <p:sldId id="374" r:id="rId10"/>
    <p:sldId id="375" r:id="rId11"/>
    <p:sldId id="339" r:id="rId12"/>
    <p:sldId id="378" r:id="rId13"/>
    <p:sldId id="355" r:id="rId14"/>
    <p:sldId id="376" r:id="rId15"/>
    <p:sldId id="383" r:id="rId16"/>
    <p:sldId id="384" r:id="rId17"/>
    <p:sldId id="385" r:id="rId18"/>
    <p:sldId id="386" r:id="rId19"/>
    <p:sldId id="387" r:id="rId20"/>
    <p:sldId id="388" r:id="rId21"/>
    <p:sldId id="389" r:id="rId22"/>
    <p:sldId id="390" r:id="rId23"/>
    <p:sldId id="377" r:id="rId24"/>
    <p:sldId id="356" r:id="rId25"/>
    <p:sldId id="354" r:id="rId26"/>
    <p:sldId id="353" r:id="rId27"/>
    <p:sldId id="352" r:id="rId28"/>
    <p:sldId id="379" r:id="rId29"/>
    <p:sldId id="380" r:id="rId30"/>
    <p:sldId id="336" r:id="rId31"/>
    <p:sldId id="344" r:id="rId32"/>
    <p:sldId id="357" r:id="rId33"/>
    <p:sldId id="358" r:id="rId34"/>
    <p:sldId id="361" r:id="rId35"/>
    <p:sldId id="363" r:id="rId36"/>
    <p:sldId id="350" r:id="rId37"/>
    <p:sldId id="337" r:id="rId38"/>
    <p:sldId id="343" r:id="rId39"/>
    <p:sldId id="365" r:id="rId40"/>
    <p:sldId id="366" r:id="rId41"/>
  </p:sldIdLst>
  <p:sldSz cx="9906000" cy="6858000" type="A4"/>
  <p:notesSz cx="6864350" cy="9996488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9C7F2E"/>
    <a:srgbClr val="B87F00"/>
    <a:srgbClr val="C48700"/>
    <a:srgbClr val="354095"/>
    <a:srgbClr val="FFD985"/>
    <a:srgbClr val="AD78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Estilo Claro 1 - Ênfase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EC20E35-A176-4012-BC5E-935CFFF8708E}" styleName="Estilo Mé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B1032C-EA38-4F05-BA0D-38AFFFC7BED3}" styleName="Estilo Claro 3 - Ênfase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CF1AB2-1976-4502-BF36-3FF5EA218861}" styleName="Estilo Médio 4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4" autoAdjust="0"/>
    <p:restoredTop sz="94614" autoAdjust="0"/>
  </p:normalViewPr>
  <p:slideViewPr>
    <p:cSldViewPr>
      <p:cViewPr>
        <p:scale>
          <a:sx n="100" d="100"/>
          <a:sy n="100" d="100"/>
        </p:scale>
        <p:origin x="-682" y="648"/>
      </p:cViewPr>
      <p:guideLst>
        <p:guide orient="horz" pos="4080"/>
        <p:guide pos="608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\\srvmail.saoluiz.com.br\y\Departamentos\Observatorio_Morumbi\Indicadores%20de%20Qualidade.xlsm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\\srvmail.saoluiz.com.br\y\Departamentos\Observatorio_Morumbi\Indicadores%20de%20Qualidade.xlsm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Pasta1" TargetMode="External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pt-BR"/>
              <a:t>Número de</a:t>
            </a:r>
            <a:r>
              <a:rPr lang="pt-BR" baseline="0"/>
              <a:t> Atendimentos</a:t>
            </a:r>
          </a:p>
          <a:p>
            <a:pPr>
              <a:defRPr/>
            </a:pPr>
            <a:r>
              <a:rPr lang="pt-BR" sz="1200" baseline="0"/>
              <a:t>Pronto Socorro Adulto</a:t>
            </a:r>
            <a:endParaRPr lang="pt-BR" sz="1200"/>
          </a:p>
        </c:rich>
      </c:tx>
      <c:layout/>
    </c:title>
    <c:plotArea>
      <c:layout>
        <c:manualLayout>
          <c:layoutTarget val="inner"/>
          <c:xMode val="edge"/>
          <c:yMode val="edge"/>
          <c:x val="1.5458863212519989E-2"/>
          <c:y val="0.36210446314045963"/>
          <c:w val="0.96908227357496002"/>
          <c:h val="0.54564871579925467"/>
        </c:manualLayout>
      </c:layout>
      <c:lineChart>
        <c:grouping val="standard"/>
        <c:ser>
          <c:idx val="0"/>
          <c:order val="0"/>
          <c:tx>
            <c:strRef>
              <c:f>'PSA 01'!$E$17</c:f>
              <c:strCache>
                <c:ptCount val="1"/>
                <c:pt idx="0">
                  <c:v>2016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tx2">
                        <a:lumMod val="75000"/>
                      </a:schemeClr>
                    </a:solidFill>
                  </a:defRPr>
                </a:pPr>
                <a:endParaRPr lang="pt-BR"/>
              </a:p>
            </c:txPr>
            <c:dLblPos val="b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'PSA 01'!$F$16:$Q$16</c:f>
              <c:numCache>
                <c:formatCode>mmm</c:formatCode>
                <c:ptCount val="12"/>
                <c:pt idx="0">
                  <c:v>42736</c:v>
                </c:pt>
                <c:pt idx="1">
                  <c:v>42767</c:v>
                </c:pt>
                <c:pt idx="2">
                  <c:v>42795</c:v>
                </c:pt>
                <c:pt idx="3">
                  <c:v>42826</c:v>
                </c:pt>
                <c:pt idx="4">
                  <c:v>42856</c:v>
                </c:pt>
                <c:pt idx="5">
                  <c:v>42887</c:v>
                </c:pt>
                <c:pt idx="6">
                  <c:v>42917</c:v>
                </c:pt>
                <c:pt idx="7">
                  <c:v>42948</c:v>
                </c:pt>
                <c:pt idx="8">
                  <c:v>42979</c:v>
                </c:pt>
                <c:pt idx="9">
                  <c:v>43009</c:v>
                </c:pt>
                <c:pt idx="10">
                  <c:v>43040</c:v>
                </c:pt>
                <c:pt idx="11">
                  <c:v>43070</c:v>
                </c:pt>
              </c:numCache>
            </c:numRef>
          </c:cat>
          <c:val>
            <c:numRef>
              <c:f>'PSA 01'!$F$17:$Q$17</c:f>
              <c:numCache>
                <c:formatCode>#,##0</c:formatCode>
                <c:ptCount val="12"/>
                <c:pt idx="0">
                  <c:v>9988</c:v>
                </c:pt>
                <c:pt idx="1">
                  <c:v>10213</c:v>
                </c:pt>
                <c:pt idx="2">
                  <c:v>13103</c:v>
                </c:pt>
                <c:pt idx="3">
                  <c:v>10318</c:v>
                </c:pt>
                <c:pt idx="4">
                  <c:v>9971</c:v>
                </c:pt>
                <c:pt idx="5">
                  <c:v>9999</c:v>
                </c:pt>
                <c:pt idx="6">
                  <c:v>11323</c:v>
                </c:pt>
                <c:pt idx="7">
                  <c:v>11499</c:v>
                </c:pt>
                <c:pt idx="8">
                  <c:v>11533</c:v>
                </c:pt>
                <c:pt idx="9">
                  <c:v>12077</c:v>
                </c:pt>
                <c:pt idx="10">
                  <c:v>11445</c:v>
                </c:pt>
                <c:pt idx="11">
                  <c:v>11088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2D1-4C10-88A7-7A3DCF29AEE0}"/>
            </c:ext>
          </c:extLst>
        </c:ser>
        <c:ser>
          <c:idx val="1"/>
          <c:order val="1"/>
          <c:tx>
            <c:strRef>
              <c:f>'PSA 01'!$E$18</c:f>
              <c:strCache>
                <c:ptCount val="1"/>
                <c:pt idx="0">
                  <c:v>2017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C00000"/>
                    </a:solidFill>
                  </a:defRPr>
                </a:pPr>
                <a:endParaRPr lang="pt-BR"/>
              </a:p>
            </c:txPr>
            <c:dLblPos val="t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'PSA 01'!$F$16:$Q$16</c:f>
              <c:numCache>
                <c:formatCode>mmm</c:formatCode>
                <c:ptCount val="12"/>
                <c:pt idx="0">
                  <c:v>42736</c:v>
                </c:pt>
                <c:pt idx="1">
                  <c:v>42767</c:v>
                </c:pt>
                <c:pt idx="2">
                  <c:v>42795</c:v>
                </c:pt>
                <c:pt idx="3">
                  <c:v>42826</c:v>
                </c:pt>
                <c:pt idx="4">
                  <c:v>42856</c:v>
                </c:pt>
                <c:pt idx="5">
                  <c:v>42887</c:v>
                </c:pt>
                <c:pt idx="6">
                  <c:v>42917</c:v>
                </c:pt>
                <c:pt idx="7">
                  <c:v>42948</c:v>
                </c:pt>
                <c:pt idx="8">
                  <c:v>42979</c:v>
                </c:pt>
                <c:pt idx="9">
                  <c:v>43009</c:v>
                </c:pt>
                <c:pt idx="10">
                  <c:v>43040</c:v>
                </c:pt>
                <c:pt idx="11">
                  <c:v>43070</c:v>
                </c:pt>
              </c:numCache>
            </c:numRef>
          </c:cat>
          <c:val>
            <c:numRef>
              <c:f>'PSA 01'!$F$18:$Q$18</c:f>
              <c:numCache>
                <c:formatCode>#,##0</c:formatCode>
                <c:ptCount val="12"/>
                <c:pt idx="0">
                  <c:v>11738</c:v>
                </c:pt>
                <c:pt idx="1">
                  <c:v>11559</c:v>
                </c:pt>
                <c:pt idx="2">
                  <c:v>13350</c:v>
                </c:pt>
                <c:pt idx="3">
                  <c:v>11716</c:v>
                </c:pt>
                <c:pt idx="4">
                  <c:v>13027</c:v>
                </c:pt>
                <c:pt idx="5">
                  <c:v>12257</c:v>
                </c:pt>
                <c:pt idx="6">
                  <c:v>12324</c:v>
                </c:pt>
                <c:pt idx="7">
                  <c:v>12000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2D1-4C10-88A7-7A3DCF29AEE0}"/>
            </c:ext>
          </c:extLst>
        </c:ser>
        <c:ser>
          <c:idx val="2"/>
          <c:order val="2"/>
          <c:tx>
            <c:strRef>
              <c:f>'PSA 01'!$E$19</c:f>
              <c:strCache>
                <c:ptCount val="1"/>
                <c:pt idx="0">
                  <c:v>Meta</c:v>
                </c:pt>
              </c:strCache>
            </c:strRef>
          </c:tx>
          <c:spPr>
            <a:ln w="25400">
              <a:prstDash val="sysDot"/>
            </a:ln>
          </c:spPr>
          <c:marker>
            <c:symbol val="none"/>
          </c:marker>
          <c:dLbls>
            <c:delete val="1"/>
          </c:dLbls>
          <c:cat>
            <c:numRef>
              <c:f>'PSA 01'!$F$16:$Q$16</c:f>
              <c:numCache>
                <c:formatCode>mmm</c:formatCode>
                <c:ptCount val="12"/>
                <c:pt idx="0">
                  <c:v>42736</c:v>
                </c:pt>
                <c:pt idx="1">
                  <c:v>42767</c:v>
                </c:pt>
                <c:pt idx="2">
                  <c:v>42795</c:v>
                </c:pt>
                <c:pt idx="3">
                  <c:v>42826</c:v>
                </c:pt>
                <c:pt idx="4">
                  <c:v>42856</c:v>
                </c:pt>
                <c:pt idx="5">
                  <c:v>42887</c:v>
                </c:pt>
                <c:pt idx="6">
                  <c:v>42917</c:v>
                </c:pt>
                <c:pt idx="7">
                  <c:v>42948</c:v>
                </c:pt>
                <c:pt idx="8">
                  <c:v>42979</c:v>
                </c:pt>
                <c:pt idx="9">
                  <c:v>43009</c:v>
                </c:pt>
                <c:pt idx="10">
                  <c:v>43040</c:v>
                </c:pt>
                <c:pt idx="11">
                  <c:v>43070</c:v>
                </c:pt>
              </c:numCache>
            </c:numRef>
          </c:cat>
          <c:val>
            <c:numRef>
              <c:f>'PSA 01'!$F$19:$N$19</c:f>
              <c:numCache>
                <c:formatCode>#,##0</c:formatCode>
                <c:ptCount val="9"/>
                <c:pt idx="0">
                  <c:v>10800</c:v>
                </c:pt>
                <c:pt idx="1">
                  <c:v>11000</c:v>
                </c:pt>
                <c:pt idx="2">
                  <c:v>14000</c:v>
                </c:pt>
                <c:pt idx="3">
                  <c:v>11100</c:v>
                </c:pt>
                <c:pt idx="4">
                  <c:v>13200</c:v>
                </c:pt>
                <c:pt idx="5">
                  <c:v>11770</c:v>
                </c:pt>
                <c:pt idx="6">
                  <c:v>11500</c:v>
                </c:pt>
                <c:pt idx="7">
                  <c:v>11700</c:v>
                </c:pt>
                <c:pt idx="8">
                  <c:v>12650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2D1-4C10-88A7-7A3DCF29AEE0}"/>
            </c:ext>
          </c:extLst>
        </c:ser>
        <c:dLbls>
          <c:showVal val="1"/>
        </c:dLbls>
        <c:marker val="1"/>
        <c:axId val="88465792"/>
        <c:axId val="88467328"/>
      </c:lineChart>
      <c:dateAx>
        <c:axId val="88465792"/>
        <c:scaling>
          <c:orientation val="minMax"/>
        </c:scaling>
        <c:axPos val="b"/>
        <c:numFmt formatCode="mmm" sourceLinked="1"/>
        <c:tickLblPos val="nextTo"/>
        <c:txPr>
          <a:bodyPr/>
          <a:lstStyle/>
          <a:p>
            <a:pPr>
              <a:defRPr sz="1200" b="1"/>
            </a:pPr>
            <a:endParaRPr lang="pt-BR"/>
          </a:p>
        </c:txPr>
        <c:crossAx val="88467328"/>
        <c:crosses val="autoZero"/>
        <c:auto val="1"/>
        <c:lblOffset val="100"/>
        <c:baseTimeUnit val="months"/>
      </c:dateAx>
      <c:valAx>
        <c:axId val="88467328"/>
        <c:scaling>
          <c:orientation val="minMax"/>
        </c:scaling>
        <c:delete val="1"/>
        <c:axPos val="l"/>
        <c:numFmt formatCode="#,##0" sourceLinked="1"/>
        <c:tickLblPos val="none"/>
        <c:crossAx val="88465792"/>
        <c:crosses val="autoZero"/>
        <c:crossBetween val="between"/>
      </c:valAx>
    </c:plotArea>
    <c:legend>
      <c:legendPos val="t"/>
      <c:legendEntry>
        <c:idx val="0"/>
        <c:txPr>
          <a:bodyPr/>
          <a:lstStyle/>
          <a:p>
            <a:pPr>
              <a:defRPr sz="1100" b="1">
                <a:solidFill>
                  <a:schemeClr val="tx2">
                    <a:lumMod val="75000"/>
                  </a:schemeClr>
                </a:solidFill>
              </a:defRPr>
            </a:pPr>
            <a:endParaRPr lang="pt-BR"/>
          </a:p>
        </c:txPr>
      </c:legendEntry>
      <c:legendEntry>
        <c:idx val="1"/>
        <c:txPr>
          <a:bodyPr/>
          <a:lstStyle/>
          <a:p>
            <a:pPr>
              <a:defRPr sz="1100" b="1">
                <a:solidFill>
                  <a:srgbClr val="C00000"/>
                </a:solidFill>
              </a:defRPr>
            </a:pPr>
            <a:endParaRPr lang="pt-BR"/>
          </a:p>
        </c:txPr>
      </c:legendEntry>
      <c:legendEntry>
        <c:idx val="2"/>
        <c:txPr>
          <a:bodyPr/>
          <a:lstStyle/>
          <a:p>
            <a:pPr>
              <a:defRPr sz="1100" b="1"/>
            </a:pPr>
            <a:endParaRPr lang="pt-BR"/>
          </a:p>
        </c:txPr>
      </c:legendEntry>
      <c:layout/>
      <c:txPr>
        <a:bodyPr/>
        <a:lstStyle/>
        <a:p>
          <a:pPr>
            <a:defRPr b="1"/>
          </a:pPr>
          <a:endParaRPr lang="pt-BR"/>
        </a:p>
      </c:txPr>
    </c:legend>
    <c:plotVisOnly val="1"/>
    <c:dispBlanksAs val="gap"/>
  </c:chart>
  <c:spPr>
    <a:ln>
      <a:solidFill>
        <a:schemeClr val="bg1">
          <a:lumMod val="85000"/>
        </a:schemeClr>
      </a:solidFill>
    </a:ln>
  </c:sp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pt-BR" sz="1600" baseline="0" dirty="0"/>
              <a:t>Tempo porta antibiótico </a:t>
            </a:r>
            <a:r>
              <a:rPr lang="pt-BR" sz="1600" baseline="0" dirty="0" err="1"/>
              <a:t>qSofa</a:t>
            </a:r>
            <a:r>
              <a:rPr lang="pt-BR" sz="1600" baseline="0" dirty="0" smtClean="0"/>
              <a:t>+ em até 1 hora</a:t>
            </a:r>
            <a:endParaRPr lang="pt-BR" sz="1600" baseline="0" dirty="0"/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pt-BR" sz="1600" b="1" i="0" baseline="0" dirty="0">
                <a:effectLst/>
              </a:rPr>
              <a:t>Protocolo Sepse</a:t>
            </a:r>
            <a:endParaRPr lang="pt-BR" sz="1600" baseline="0" dirty="0"/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v>2017</c:v>
          </c:tx>
          <c:dLbls>
            <c:dLbl>
              <c:idx val="6"/>
              <c:layout>
                <c:manualLayout>
                  <c:x val="0"/>
                  <c:y val="2.216067126476361E-2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331-426F-B554-3A6291900A7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pt-BR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'PR 04'!$E$15:$P$15</c:f>
              <c:numCache>
                <c:formatCode>mmm</c:formatCode>
                <c:ptCount val="12"/>
                <c:pt idx="0">
                  <c:v>42736</c:v>
                </c:pt>
                <c:pt idx="1">
                  <c:v>42767</c:v>
                </c:pt>
                <c:pt idx="2">
                  <c:v>42795</c:v>
                </c:pt>
                <c:pt idx="3">
                  <c:v>42826</c:v>
                </c:pt>
                <c:pt idx="4">
                  <c:v>42856</c:v>
                </c:pt>
                <c:pt idx="5">
                  <c:v>42887</c:v>
                </c:pt>
                <c:pt idx="6">
                  <c:v>42917</c:v>
                </c:pt>
                <c:pt idx="7">
                  <c:v>42948</c:v>
                </c:pt>
                <c:pt idx="8">
                  <c:v>42979</c:v>
                </c:pt>
                <c:pt idx="9">
                  <c:v>43009</c:v>
                </c:pt>
                <c:pt idx="10">
                  <c:v>43040</c:v>
                </c:pt>
                <c:pt idx="11">
                  <c:v>43070</c:v>
                </c:pt>
              </c:numCache>
            </c:numRef>
          </c:cat>
          <c:val>
            <c:numRef>
              <c:f>'PR 04'!$E$16:$P$16</c:f>
              <c:numCache>
                <c:formatCode>0.0%</c:formatCode>
                <c:ptCount val="12"/>
                <c:pt idx="0">
                  <c:v>1</c:v>
                </c:pt>
                <c:pt idx="1">
                  <c:v>0.88888888888888884</c:v>
                </c:pt>
                <c:pt idx="2">
                  <c:v>0.81818181818181879</c:v>
                </c:pt>
                <c:pt idx="3">
                  <c:v>0.78571428571428559</c:v>
                </c:pt>
                <c:pt idx="4">
                  <c:v>1</c:v>
                </c:pt>
                <c:pt idx="5">
                  <c:v>1</c:v>
                </c:pt>
                <c:pt idx="6">
                  <c:v>0.91666666666666652</c:v>
                </c:pt>
                <c:pt idx="7" formatCode="0%">
                  <c:v>1</c:v>
                </c:pt>
                <c:pt idx="8" formatCode="0%">
                  <c:v>0</c:v>
                </c:pt>
                <c:pt idx="9" formatCode="0%">
                  <c:v>0</c:v>
                </c:pt>
                <c:pt idx="10" formatCode="0%">
                  <c:v>0</c:v>
                </c:pt>
                <c:pt idx="11" formatCode="0%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CFF-4B7E-925A-40CDFE27ACA5}"/>
            </c:ext>
          </c:extLst>
        </c:ser>
        <c:axId val="88587648"/>
        <c:axId val="89269376"/>
      </c:barChart>
      <c:lineChart>
        <c:grouping val="standard"/>
        <c:ser>
          <c:idx val="1"/>
          <c:order val="1"/>
          <c:tx>
            <c:v>Média 2016</c:v>
          </c:tx>
          <c:spPr>
            <a:ln w="25400">
              <a:prstDash val="sysDot"/>
            </a:ln>
          </c:spPr>
          <c:marker>
            <c:symbol val="none"/>
          </c:marker>
          <c:dLbls>
            <c:dLbl>
              <c:idx val="10"/>
              <c:layout/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CFF-4B7E-925A-40CDFE27ACA5}"/>
                </c:ext>
              </c:extLst>
            </c:dLbl>
            <c:dLbl>
              <c:idx val="11"/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CFF-4B7E-925A-40CDFE27ACA5}"/>
                </c:ext>
              </c:extLst>
            </c:dLbl>
            <c:delete val="1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pt-BR"/>
              </a:p>
            </c:txPr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'PR 04'!$E$19:$Q$19</c:f>
              <c:numCache>
                <c:formatCode>0%</c:formatCode>
                <c:ptCount val="13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2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5CFF-4B7E-925A-40CDFE27ACA5}"/>
            </c:ext>
          </c:extLst>
        </c:ser>
        <c:marker val="1"/>
        <c:axId val="88587648"/>
        <c:axId val="89269376"/>
      </c:lineChart>
      <c:dateAx>
        <c:axId val="88587648"/>
        <c:scaling>
          <c:orientation val="minMax"/>
        </c:scaling>
        <c:axPos val="b"/>
        <c:numFmt formatCode="mmm" sourceLinked="1"/>
        <c:tickLblPos val="nextTo"/>
        <c:txPr>
          <a:bodyPr/>
          <a:lstStyle/>
          <a:p>
            <a:pPr>
              <a:defRPr sz="1200" b="1"/>
            </a:pPr>
            <a:endParaRPr lang="pt-BR"/>
          </a:p>
        </c:txPr>
        <c:crossAx val="89269376"/>
        <c:crosses val="autoZero"/>
        <c:auto val="1"/>
        <c:lblOffset val="100"/>
        <c:baseTimeUnit val="months"/>
      </c:dateAx>
      <c:valAx>
        <c:axId val="89269376"/>
        <c:scaling>
          <c:orientation val="minMax"/>
        </c:scaling>
        <c:delete val="1"/>
        <c:axPos val="l"/>
        <c:numFmt formatCode="0.0%" sourceLinked="1"/>
        <c:tickLblPos val="none"/>
        <c:crossAx val="88587648"/>
        <c:crosses val="autoZero"/>
        <c:crossBetween val="between"/>
      </c:valAx>
    </c:plotArea>
    <c:legend>
      <c:legendPos val="t"/>
      <c:layout/>
      <c:txPr>
        <a:bodyPr/>
        <a:lstStyle/>
        <a:p>
          <a:pPr>
            <a:defRPr sz="1100" b="1"/>
          </a:pPr>
          <a:endParaRPr lang="pt-BR"/>
        </a:p>
      </c:txPr>
    </c:legend>
    <c:plotVisOnly val="1"/>
    <c:dispBlanksAs val="gap"/>
  </c:chart>
  <c:spPr>
    <a:ln>
      <a:solidFill>
        <a:schemeClr val="bg1">
          <a:lumMod val="75000"/>
        </a:schemeClr>
      </a:solidFill>
    </a:ln>
  </c:spPr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26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pt-BR"/>
              <a:t>Taxa de Mortalidade  da Sepse</a:t>
            </a:r>
          </a:p>
          <a:p>
            <a:pPr>
              <a:defRPr/>
            </a:pPr>
            <a:r>
              <a:rPr lang="pt-BR"/>
              <a:t>2016 - 2017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5.4840988626421741E-2"/>
          <c:y val="0.36562518226888341"/>
          <c:w val="0.86573542607142129"/>
          <c:h val="0.44049759405074368"/>
        </c:manualLayout>
      </c:layout>
      <c:barChart>
        <c:barDir val="col"/>
        <c:grouping val="clustered"/>
        <c:ser>
          <c:idx val="0"/>
          <c:order val="0"/>
          <c:cat>
            <c:numRef>
              <c:f>Plan1!$I$2:$U$2</c:f>
              <c:numCache>
                <c:formatCode>mmm\-yy</c:formatCode>
                <c:ptCount val="13"/>
                <c:pt idx="0">
                  <c:v>42583</c:v>
                </c:pt>
                <c:pt idx="1">
                  <c:v>42614</c:v>
                </c:pt>
                <c:pt idx="2">
                  <c:v>42644</c:v>
                </c:pt>
                <c:pt idx="3">
                  <c:v>42675</c:v>
                </c:pt>
                <c:pt idx="4">
                  <c:v>42705</c:v>
                </c:pt>
                <c:pt idx="5">
                  <c:v>42736</c:v>
                </c:pt>
                <c:pt idx="6">
                  <c:v>42767</c:v>
                </c:pt>
                <c:pt idx="7">
                  <c:v>42795</c:v>
                </c:pt>
                <c:pt idx="8">
                  <c:v>42826</c:v>
                </c:pt>
                <c:pt idx="9">
                  <c:v>42856</c:v>
                </c:pt>
                <c:pt idx="10">
                  <c:v>42887</c:v>
                </c:pt>
                <c:pt idx="11">
                  <c:v>42917</c:v>
                </c:pt>
                <c:pt idx="12">
                  <c:v>42948</c:v>
                </c:pt>
              </c:numCache>
            </c:numRef>
          </c:cat>
          <c:val>
            <c:numRef>
              <c:f>Plan1!$I$3:$U$3</c:f>
              <c:numCache>
                <c:formatCode>0.00</c:formatCode>
                <c:ptCount val="13"/>
                <c:pt idx="0">
                  <c:v>16.666666666666668</c:v>
                </c:pt>
                <c:pt idx="1">
                  <c:v>16.666666666666668</c:v>
                </c:pt>
                <c:pt idx="2">
                  <c:v>3.5714285714285707</c:v>
                </c:pt>
                <c:pt idx="3">
                  <c:v>9.0909090909090988</c:v>
                </c:pt>
                <c:pt idx="4">
                  <c:v>20</c:v>
                </c:pt>
                <c:pt idx="5">
                  <c:v>18.75</c:v>
                </c:pt>
                <c:pt idx="6">
                  <c:v>25</c:v>
                </c:pt>
                <c:pt idx="7">
                  <c:v>28.571428571428573</c:v>
                </c:pt>
                <c:pt idx="8">
                  <c:v>33.333333333333336</c:v>
                </c:pt>
                <c:pt idx="9">
                  <c:v>17.647058823529427</c:v>
                </c:pt>
                <c:pt idx="10">
                  <c:v>37.5</c:v>
                </c:pt>
                <c:pt idx="11">
                  <c:v>37.5</c:v>
                </c:pt>
                <c:pt idx="12">
                  <c:v>33.333333333333336</c:v>
                </c:pt>
              </c:numCache>
            </c:numRef>
          </c:val>
        </c:ser>
        <c:dLbls>
          <c:showVal val="1"/>
        </c:dLbls>
        <c:axId val="89728512"/>
        <c:axId val="89730048"/>
      </c:barChart>
      <c:dateAx>
        <c:axId val="89728512"/>
        <c:scaling>
          <c:orientation val="minMax"/>
        </c:scaling>
        <c:axPos val="b"/>
        <c:numFmt formatCode="mmm\-yy" sourceLinked="1"/>
        <c:tickLblPos val="nextTo"/>
        <c:crossAx val="89730048"/>
        <c:crosses val="autoZero"/>
        <c:auto val="1"/>
        <c:lblOffset val="100"/>
        <c:baseTimeUnit val="months"/>
      </c:dateAx>
      <c:valAx>
        <c:axId val="89730048"/>
        <c:scaling>
          <c:orientation val="minMax"/>
        </c:scaling>
        <c:delete val="1"/>
        <c:axPos val="l"/>
        <c:numFmt formatCode="0.00" sourceLinked="1"/>
        <c:tickLblPos val="none"/>
        <c:crossAx val="89728512"/>
        <c:crosses val="autoZero"/>
        <c:crossBetween val="between"/>
      </c:valAx>
    </c:plotArea>
    <c:plotVisOnly val="1"/>
    <c:dispBlanksAs val="gap"/>
  </c:chart>
  <c:externalData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4FDED2-741B-4B02-904D-7EBC47AF7E9B}" type="doc">
      <dgm:prSet loTypeId="urn:microsoft.com/office/officeart/2005/8/layout/hList3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pt-BR"/>
        </a:p>
      </dgm:t>
    </dgm:pt>
    <dgm:pt modelId="{49E6C0F4-3448-4C34-AE25-2738FD577F62}">
      <dgm:prSet phldrT="[Texto]" custT="1"/>
      <dgm:spPr/>
      <dgm:t>
        <a:bodyPr/>
        <a:lstStyle/>
        <a:p>
          <a:r>
            <a:rPr lang="pt-BR" sz="2400" b="1" dirty="0" err="1">
              <a:latin typeface="Verdana" pitchFamily="34" charset="0"/>
              <a:ea typeface="Verdana" pitchFamily="34" charset="0"/>
              <a:cs typeface="Verdana" pitchFamily="34" charset="0"/>
            </a:rPr>
            <a:t>Sepse</a:t>
          </a:r>
          <a:r>
            <a:rPr lang="pt-BR" sz="2400" b="1" dirty="0">
              <a:latin typeface="Verdana" pitchFamily="34" charset="0"/>
              <a:ea typeface="Verdana" pitchFamily="34" charset="0"/>
              <a:cs typeface="Verdana" pitchFamily="34" charset="0"/>
            </a:rPr>
            <a:t> grave</a:t>
          </a:r>
        </a:p>
        <a:p>
          <a:endParaRPr lang="pt-BR" sz="2400" dirty="0">
            <a:latin typeface="Verdana" pitchFamily="34" charset="0"/>
            <a:ea typeface="Verdana" pitchFamily="34" charset="0"/>
            <a:cs typeface="Verdana" pitchFamily="34" charset="0"/>
          </a:endParaRPr>
        </a:p>
        <a:p>
          <a:r>
            <a:rPr lang="pt-BR" sz="2400" dirty="0" err="1">
              <a:latin typeface="Verdana" pitchFamily="34" charset="0"/>
              <a:ea typeface="Verdana" pitchFamily="34" charset="0"/>
              <a:cs typeface="Verdana" pitchFamily="34" charset="0"/>
            </a:rPr>
            <a:t>Sepse</a:t>
          </a:r>
          <a:endParaRPr lang="pt-BR" sz="2400" dirty="0">
            <a:latin typeface="Verdana" pitchFamily="34" charset="0"/>
            <a:ea typeface="Verdana" pitchFamily="34" charset="0"/>
            <a:cs typeface="Verdana" pitchFamily="34" charset="0"/>
          </a:endParaRPr>
        </a:p>
        <a:p>
          <a:r>
            <a:rPr lang="pt-BR" sz="2400" dirty="0">
              <a:latin typeface="Verdana" pitchFamily="34" charset="0"/>
              <a:ea typeface="Verdana" pitchFamily="34" charset="0"/>
              <a:cs typeface="Verdana" pitchFamily="34" charset="0"/>
            </a:rPr>
            <a:t>+</a:t>
          </a:r>
        </a:p>
        <a:p>
          <a:r>
            <a:rPr lang="pt-BR" sz="2400" dirty="0">
              <a:latin typeface="Verdana" pitchFamily="34" charset="0"/>
              <a:ea typeface="Verdana" pitchFamily="34" charset="0"/>
              <a:cs typeface="Verdana" pitchFamily="34" charset="0"/>
            </a:rPr>
            <a:t>Disfunção Orgânica</a:t>
          </a:r>
        </a:p>
      </dgm:t>
    </dgm:pt>
    <dgm:pt modelId="{8F7C40BE-19C4-4C8C-B566-11C16D71F984}" type="parTrans" cxnId="{940EFC9B-FC07-45F7-B743-4F834D4BFEF0}">
      <dgm:prSet/>
      <dgm:spPr/>
      <dgm:t>
        <a:bodyPr/>
        <a:lstStyle/>
        <a:p>
          <a:endParaRPr lang="pt-BR"/>
        </a:p>
      </dgm:t>
    </dgm:pt>
    <dgm:pt modelId="{F1B61036-37DD-45A5-8A64-2A29A61E364F}" type="sibTrans" cxnId="{940EFC9B-FC07-45F7-B743-4F834D4BFEF0}">
      <dgm:prSet/>
      <dgm:spPr/>
      <dgm:t>
        <a:bodyPr/>
        <a:lstStyle/>
        <a:p>
          <a:endParaRPr lang="pt-BR"/>
        </a:p>
      </dgm:t>
    </dgm:pt>
    <dgm:pt modelId="{B7543BDA-A166-45BD-AEB6-4A7DF7DBBBDB}">
      <dgm:prSet phldrT="[Texto]" custT="1"/>
      <dgm:spPr/>
      <dgm:t>
        <a:bodyPr/>
        <a:lstStyle/>
        <a:p>
          <a:r>
            <a:rPr lang="pt-BR" sz="2400" b="1" dirty="0">
              <a:latin typeface="Verdana" pitchFamily="34" charset="0"/>
              <a:ea typeface="Verdana" pitchFamily="34" charset="0"/>
              <a:cs typeface="Verdana" pitchFamily="34" charset="0"/>
            </a:rPr>
            <a:t>Choque Séptico</a:t>
          </a:r>
        </a:p>
        <a:p>
          <a:endParaRPr lang="pt-BR" sz="2400" b="1" dirty="0">
            <a:latin typeface="Verdana" pitchFamily="34" charset="0"/>
            <a:ea typeface="Verdana" pitchFamily="34" charset="0"/>
            <a:cs typeface="Verdana" pitchFamily="34" charset="0"/>
          </a:endParaRPr>
        </a:p>
        <a:p>
          <a:r>
            <a:rPr lang="pt-BR" sz="2400" dirty="0">
              <a:latin typeface="Verdana" pitchFamily="34" charset="0"/>
              <a:ea typeface="Verdana" pitchFamily="34" charset="0"/>
              <a:cs typeface="Verdana" pitchFamily="34" charset="0"/>
            </a:rPr>
            <a:t>Hipotensão persistente (refratária)</a:t>
          </a:r>
        </a:p>
      </dgm:t>
    </dgm:pt>
    <dgm:pt modelId="{B48D63B5-3809-400F-A345-85BE590B301B}" type="parTrans" cxnId="{10C3E7BC-C2D3-4812-83A3-4FEEE60F7260}">
      <dgm:prSet/>
      <dgm:spPr/>
      <dgm:t>
        <a:bodyPr/>
        <a:lstStyle/>
        <a:p>
          <a:endParaRPr lang="pt-BR"/>
        </a:p>
      </dgm:t>
    </dgm:pt>
    <dgm:pt modelId="{AE7475E5-A61F-40C9-8506-C73F59465013}" type="sibTrans" cxnId="{10C3E7BC-C2D3-4812-83A3-4FEEE60F7260}">
      <dgm:prSet/>
      <dgm:spPr/>
      <dgm:t>
        <a:bodyPr/>
        <a:lstStyle/>
        <a:p>
          <a:endParaRPr lang="pt-BR"/>
        </a:p>
      </dgm:t>
    </dgm:pt>
    <dgm:pt modelId="{DE11DF13-0D00-4228-B7E0-638B593690A7}">
      <dgm:prSet phldrT="[Texto]"/>
      <dgm:spPr/>
      <dgm:t>
        <a:bodyPr/>
        <a:lstStyle/>
        <a:p>
          <a:r>
            <a:rPr lang="pt-BR" dirty="0">
              <a:latin typeface="Verdana" pitchFamily="34" charset="0"/>
              <a:ea typeface="Verdana" pitchFamily="34" charset="0"/>
              <a:cs typeface="Verdana" pitchFamily="34" charset="0"/>
            </a:rPr>
            <a:t>ANTIGO</a:t>
          </a:r>
        </a:p>
      </dgm:t>
    </dgm:pt>
    <dgm:pt modelId="{41CD80D5-F87C-4972-8F76-CB14301E8C17}" type="sibTrans" cxnId="{822C4F9D-F881-4E00-8AA2-0316B805B882}">
      <dgm:prSet/>
      <dgm:spPr/>
      <dgm:t>
        <a:bodyPr/>
        <a:lstStyle/>
        <a:p>
          <a:endParaRPr lang="pt-BR"/>
        </a:p>
      </dgm:t>
    </dgm:pt>
    <dgm:pt modelId="{4241260C-1FB4-4BCA-B1AF-471314F7623C}" type="parTrans" cxnId="{822C4F9D-F881-4E00-8AA2-0316B805B882}">
      <dgm:prSet/>
      <dgm:spPr/>
      <dgm:t>
        <a:bodyPr/>
        <a:lstStyle/>
        <a:p>
          <a:endParaRPr lang="pt-BR"/>
        </a:p>
      </dgm:t>
    </dgm:pt>
    <dgm:pt modelId="{5BF5423F-EF1E-4634-B703-4F0A45B4F296}">
      <dgm:prSet phldrT="[Texto]" custT="1"/>
      <dgm:spPr/>
      <dgm:t>
        <a:bodyPr/>
        <a:lstStyle/>
        <a:p>
          <a:r>
            <a:rPr lang="pt-BR" sz="2400" b="1" dirty="0" err="1">
              <a:latin typeface="Verdana" pitchFamily="34" charset="0"/>
              <a:ea typeface="Verdana" pitchFamily="34" charset="0"/>
              <a:cs typeface="Verdana" pitchFamily="34" charset="0"/>
            </a:rPr>
            <a:t>Sepse</a:t>
          </a:r>
          <a:endParaRPr lang="pt-BR" sz="2400" b="1" dirty="0">
            <a:latin typeface="Verdana" pitchFamily="34" charset="0"/>
            <a:ea typeface="Verdana" pitchFamily="34" charset="0"/>
            <a:cs typeface="Verdana" pitchFamily="34" charset="0"/>
          </a:endParaRPr>
        </a:p>
        <a:p>
          <a:endParaRPr lang="pt-BR" sz="2400" b="1" dirty="0">
            <a:latin typeface="Verdana" pitchFamily="34" charset="0"/>
            <a:ea typeface="Verdana" pitchFamily="34" charset="0"/>
            <a:cs typeface="Verdana" pitchFamily="34" charset="0"/>
          </a:endParaRPr>
        </a:p>
        <a:p>
          <a:r>
            <a:rPr lang="pt-BR" sz="2400" dirty="0">
              <a:latin typeface="Verdana" pitchFamily="34" charset="0"/>
              <a:ea typeface="Verdana" pitchFamily="34" charset="0"/>
              <a:cs typeface="Verdana" pitchFamily="34" charset="0"/>
            </a:rPr>
            <a:t>Infecção</a:t>
          </a:r>
        </a:p>
        <a:p>
          <a:r>
            <a:rPr lang="pt-BR" sz="2400" dirty="0">
              <a:latin typeface="Verdana" pitchFamily="34" charset="0"/>
              <a:ea typeface="Verdana" pitchFamily="34" charset="0"/>
              <a:cs typeface="Verdana" pitchFamily="34" charset="0"/>
            </a:rPr>
            <a:t> +</a:t>
          </a:r>
        </a:p>
        <a:p>
          <a:r>
            <a:rPr lang="pt-BR" sz="2400" dirty="0" smtClean="0">
              <a:latin typeface="Verdana" pitchFamily="34" charset="0"/>
              <a:ea typeface="Verdana" pitchFamily="34" charset="0"/>
              <a:cs typeface="Verdana" pitchFamily="34" charset="0"/>
            </a:rPr>
            <a:t>SRIS</a:t>
          </a:r>
          <a:endParaRPr lang="pt-BR" sz="2400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2F6C5618-AE88-4C45-8FE2-3807336A70DB}" type="sibTrans" cxnId="{36798793-C89F-44AC-8CCB-E60AC2FEB364}">
      <dgm:prSet/>
      <dgm:spPr/>
      <dgm:t>
        <a:bodyPr/>
        <a:lstStyle/>
        <a:p>
          <a:endParaRPr lang="pt-BR"/>
        </a:p>
      </dgm:t>
    </dgm:pt>
    <dgm:pt modelId="{F6E1A9AC-E96D-4251-B347-E76610D03F48}" type="parTrans" cxnId="{36798793-C89F-44AC-8CCB-E60AC2FEB364}">
      <dgm:prSet/>
      <dgm:spPr/>
      <dgm:t>
        <a:bodyPr/>
        <a:lstStyle/>
        <a:p>
          <a:endParaRPr lang="pt-BR"/>
        </a:p>
      </dgm:t>
    </dgm:pt>
    <dgm:pt modelId="{0D1448B1-30EF-45C5-83D5-2AEBDB080E2E}" type="pres">
      <dgm:prSet presAssocID="{454FDED2-741B-4B02-904D-7EBC47AF7E9B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7873E707-C437-4FC2-AE07-6DD814CA4D65}" type="pres">
      <dgm:prSet presAssocID="{DE11DF13-0D00-4228-B7E0-638B593690A7}" presName="roof" presStyleLbl="dkBgShp" presStyleIdx="0" presStyleCnt="2" custScaleY="43860" custLinFactNeighborX="0" custLinFactNeighborY="614"/>
      <dgm:spPr/>
      <dgm:t>
        <a:bodyPr/>
        <a:lstStyle/>
        <a:p>
          <a:endParaRPr lang="pt-BR"/>
        </a:p>
      </dgm:t>
    </dgm:pt>
    <dgm:pt modelId="{B768FD4D-B1F0-40F5-AB49-C9CE474DA882}" type="pres">
      <dgm:prSet presAssocID="{DE11DF13-0D00-4228-B7E0-638B593690A7}" presName="pillars" presStyleCnt="0"/>
      <dgm:spPr/>
    </dgm:pt>
    <dgm:pt modelId="{F446C2C4-2BFB-46C2-8093-327CFD56D779}" type="pres">
      <dgm:prSet presAssocID="{DE11DF13-0D00-4228-B7E0-638B593690A7}" presName="pillar1" presStyleLbl="node1" presStyleIdx="0" presStyleCnt="3" custLinFactNeighborY="-1098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94A4B4F-2497-4B4E-9387-4849D785E58C}" type="pres">
      <dgm:prSet presAssocID="{49E6C0F4-3448-4C34-AE25-2738FD577F62}" presName="pillarX" presStyleLbl="node1" presStyleIdx="1" presStyleCnt="3" custLinFactNeighborY="-1098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F600C41-4CE4-440A-8FA8-C780F81C6FFD}" type="pres">
      <dgm:prSet presAssocID="{B7543BDA-A166-45BD-AEB6-4A7DF7DBBBDB}" presName="pillarX" presStyleLbl="node1" presStyleIdx="2" presStyleCnt="3" custLinFactNeighborY="-1098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AA0FC9E-4713-4B34-B519-29BB51DA4727}" type="pres">
      <dgm:prSet presAssocID="{DE11DF13-0D00-4228-B7E0-638B593690A7}" presName="base" presStyleLbl="dkBgShp" presStyleIdx="1" presStyleCnt="2" custScaleY="125564" custLinFactNeighborX="0" custLinFactNeighborY="66165"/>
      <dgm:spPr/>
    </dgm:pt>
  </dgm:ptLst>
  <dgm:cxnLst>
    <dgm:cxn modelId="{B98299A3-9874-4C02-8BE2-FA6E0E53C4FA}" type="presOf" srcId="{B7543BDA-A166-45BD-AEB6-4A7DF7DBBBDB}" destId="{BF600C41-4CE4-440A-8FA8-C780F81C6FFD}" srcOrd="0" destOrd="0" presId="urn:microsoft.com/office/officeart/2005/8/layout/hList3"/>
    <dgm:cxn modelId="{10C3E7BC-C2D3-4812-83A3-4FEEE60F7260}" srcId="{DE11DF13-0D00-4228-B7E0-638B593690A7}" destId="{B7543BDA-A166-45BD-AEB6-4A7DF7DBBBDB}" srcOrd="2" destOrd="0" parTransId="{B48D63B5-3809-400F-A345-85BE590B301B}" sibTransId="{AE7475E5-A61F-40C9-8506-C73F59465013}"/>
    <dgm:cxn modelId="{6A67F261-719D-4E9A-B29B-3D1D227D812B}" type="presOf" srcId="{DE11DF13-0D00-4228-B7E0-638B593690A7}" destId="{7873E707-C437-4FC2-AE07-6DD814CA4D65}" srcOrd="0" destOrd="0" presId="urn:microsoft.com/office/officeart/2005/8/layout/hList3"/>
    <dgm:cxn modelId="{9D006F43-5DC1-441B-9655-82514142D3FC}" type="presOf" srcId="{5BF5423F-EF1E-4634-B703-4F0A45B4F296}" destId="{F446C2C4-2BFB-46C2-8093-327CFD56D779}" srcOrd="0" destOrd="0" presId="urn:microsoft.com/office/officeart/2005/8/layout/hList3"/>
    <dgm:cxn modelId="{36798793-C89F-44AC-8CCB-E60AC2FEB364}" srcId="{DE11DF13-0D00-4228-B7E0-638B593690A7}" destId="{5BF5423F-EF1E-4634-B703-4F0A45B4F296}" srcOrd="0" destOrd="0" parTransId="{F6E1A9AC-E96D-4251-B347-E76610D03F48}" sibTransId="{2F6C5618-AE88-4C45-8FE2-3807336A70DB}"/>
    <dgm:cxn modelId="{940EFC9B-FC07-45F7-B743-4F834D4BFEF0}" srcId="{DE11DF13-0D00-4228-B7E0-638B593690A7}" destId="{49E6C0F4-3448-4C34-AE25-2738FD577F62}" srcOrd="1" destOrd="0" parTransId="{8F7C40BE-19C4-4C8C-B566-11C16D71F984}" sibTransId="{F1B61036-37DD-45A5-8A64-2A29A61E364F}"/>
    <dgm:cxn modelId="{D5671CFA-FC4D-441D-A660-CDBC4E855F78}" type="presOf" srcId="{454FDED2-741B-4B02-904D-7EBC47AF7E9B}" destId="{0D1448B1-30EF-45C5-83D5-2AEBDB080E2E}" srcOrd="0" destOrd="0" presId="urn:microsoft.com/office/officeart/2005/8/layout/hList3"/>
    <dgm:cxn modelId="{0DDEC434-12D7-4646-935F-DC0928E01A11}" type="presOf" srcId="{49E6C0F4-3448-4C34-AE25-2738FD577F62}" destId="{194A4B4F-2497-4B4E-9387-4849D785E58C}" srcOrd="0" destOrd="0" presId="urn:microsoft.com/office/officeart/2005/8/layout/hList3"/>
    <dgm:cxn modelId="{822C4F9D-F881-4E00-8AA2-0316B805B882}" srcId="{454FDED2-741B-4B02-904D-7EBC47AF7E9B}" destId="{DE11DF13-0D00-4228-B7E0-638B593690A7}" srcOrd="0" destOrd="0" parTransId="{4241260C-1FB4-4BCA-B1AF-471314F7623C}" sibTransId="{41CD80D5-F87C-4972-8F76-CB14301E8C17}"/>
    <dgm:cxn modelId="{595252E9-C8D8-4F82-A0DA-F555FFC7B0C4}" type="presParOf" srcId="{0D1448B1-30EF-45C5-83D5-2AEBDB080E2E}" destId="{7873E707-C437-4FC2-AE07-6DD814CA4D65}" srcOrd="0" destOrd="0" presId="urn:microsoft.com/office/officeart/2005/8/layout/hList3"/>
    <dgm:cxn modelId="{A465450E-0EB5-4E66-BE62-AE3AC930642A}" type="presParOf" srcId="{0D1448B1-30EF-45C5-83D5-2AEBDB080E2E}" destId="{B768FD4D-B1F0-40F5-AB49-C9CE474DA882}" srcOrd="1" destOrd="0" presId="urn:microsoft.com/office/officeart/2005/8/layout/hList3"/>
    <dgm:cxn modelId="{C8E36C34-E4A4-4E62-BE0E-0D2F7319B7CD}" type="presParOf" srcId="{B768FD4D-B1F0-40F5-AB49-C9CE474DA882}" destId="{F446C2C4-2BFB-46C2-8093-327CFD56D779}" srcOrd="0" destOrd="0" presId="urn:microsoft.com/office/officeart/2005/8/layout/hList3"/>
    <dgm:cxn modelId="{2B7EE9AD-62AE-4830-8348-600D488E5BE2}" type="presParOf" srcId="{B768FD4D-B1F0-40F5-AB49-C9CE474DA882}" destId="{194A4B4F-2497-4B4E-9387-4849D785E58C}" srcOrd="1" destOrd="0" presId="urn:microsoft.com/office/officeart/2005/8/layout/hList3"/>
    <dgm:cxn modelId="{64051358-8C24-4902-A287-85578ED25526}" type="presParOf" srcId="{B768FD4D-B1F0-40F5-AB49-C9CE474DA882}" destId="{BF600C41-4CE4-440A-8FA8-C780F81C6FFD}" srcOrd="2" destOrd="0" presId="urn:microsoft.com/office/officeart/2005/8/layout/hList3"/>
    <dgm:cxn modelId="{0799DFD9-33E1-4F70-8087-9FE5B78D62B8}" type="presParOf" srcId="{0D1448B1-30EF-45C5-83D5-2AEBDB080E2E}" destId="{CAA0FC9E-4713-4B34-B519-29BB51DA4727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54FDED2-741B-4B02-904D-7EBC47AF7E9B}" type="doc">
      <dgm:prSet loTypeId="urn:microsoft.com/office/officeart/2005/8/layout/hList3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pt-BR"/>
        </a:p>
      </dgm:t>
    </dgm:pt>
    <dgm:pt modelId="{5BF5423F-EF1E-4634-B703-4F0A45B4F296}">
      <dgm:prSet phldrT="[Texto]" custT="1"/>
      <dgm:spPr/>
      <dgm:t>
        <a:bodyPr/>
        <a:lstStyle/>
        <a:p>
          <a:r>
            <a:rPr lang="pt-BR" sz="2400" b="1" dirty="0" err="1">
              <a:latin typeface="Verdana" pitchFamily="34" charset="0"/>
              <a:ea typeface="Verdana" pitchFamily="34" charset="0"/>
              <a:cs typeface="Verdana" pitchFamily="34" charset="0"/>
            </a:rPr>
            <a:t>Sepse</a:t>
          </a:r>
          <a:endParaRPr lang="pt-BR" sz="2400" b="1" dirty="0">
            <a:latin typeface="Verdana" pitchFamily="34" charset="0"/>
            <a:ea typeface="Verdana" pitchFamily="34" charset="0"/>
            <a:cs typeface="Verdana" pitchFamily="34" charset="0"/>
          </a:endParaRPr>
        </a:p>
        <a:p>
          <a:endParaRPr lang="pt-BR" sz="2400" b="1" dirty="0">
            <a:latin typeface="Verdana" pitchFamily="34" charset="0"/>
            <a:ea typeface="Verdana" pitchFamily="34" charset="0"/>
            <a:cs typeface="Verdana" pitchFamily="34" charset="0"/>
          </a:endParaRPr>
        </a:p>
        <a:p>
          <a:r>
            <a:rPr lang="pt-BR" sz="2400" dirty="0">
              <a:latin typeface="Verdana" pitchFamily="34" charset="0"/>
              <a:ea typeface="Verdana" pitchFamily="34" charset="0"/>
              <a:cs typeface="Verdana" pitchFamily="34" charset="0"/>
            </a:rPr>
            <a:t>Infecção</a:t>
          </a:r>
        </a:p>
        <a:p>
          <a:r>
            <a:rPr lang="pt-BR" sz="2400" dirty="0">
              <a:latin typeface="Verdana" pitchFamily="34" charset="0"/>
              <a:ea typeface="Verdana" pitchFamily="34" charset="0"/>
              <a:cs typeface="Verdana" pitchFamily="34" charset="0"/>
            </a:rPr>
            <a:t> +</a:t>
          </a:r>
        </a:p>
        <a:p>
          <a:r>
            <a:rPr lang="pt-BR" sz="2400" dirty="0" smtClean="0">
              <a:latin typeface="Verdana" pitchFamily="34" charset="0"/>
              <a:ea typeface="Verdana" pitchFamily="34" charset="0"/>
              <a:cs typeface="Verdana" pitchFamily="34" charset="0"/>
            </a:rPr>
            <a:t>SRIS</a:t>
          </a:r>
          <a:endParaRPr lang="pt-BR" sz="2400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F6E1A9AC-E96D-4251-B347-E76610D03F48}" type="parTrans" cxnId="{36798793-C89F-44AC-8CCB-E60AC2FEB364}">
      <dgm:prSet/>
      <dgm:spPr/>
      <dgm:t>
        <a:bodyPr/>
        <a:lstStyle/>
        <a:p>
          <a:endParaRPr lang="pt-BR"/>
        </a:p>
      </dgm:t>
    </dgm:pt>
    <dgm:pt modelId="{2F6C5618-AE88-4C45-8FE2-3807336A70DB}" type="sibTrans" cxnId="{36798793-C89F-44AC-8CCB-E60AC2FEB364}">
      <dgm:prSet/>
      <dgm:spPr/>
      <dgm:t>
        <a:bodyPr/>
        <a:lstStyle/>
        <a:p>
          <a:endParaRPr lang="pt-BR"/>
        </a:p>
      </dgm:t>
    </dgm:pt>
    <dgm:pt modelId="{49E6C0F4-3448-4C34-AE25-2738FD577F62}">
      <dgm:prSet phldrT="[Texto]" custT="1"/>
      <dgm:spPr/>
      <dgm:t>
        <a:bodyPr/>
        <a:lstStyle/>
        <a:p>
          <a:r>
            <a:rPr lang="pt-BR" sz="2400" b="1" dirty="0" err="1">
              <a:latin typeface="Verdana" pitchFamily="34" charset="0"/>
              <a:ea typeface="Verdana" pitchFamily="34" charset="0"/>
              <a:cs typeface="Verdana" pitchFamily="34" charset="0"/>
            </a:rPr>
            <a:t>Sepse</a:t>
          </a:r>
          <a:r>
            <a:rPr lang="pt-BR" sz="2400" b="1" dirty="0">
              <a:latin typeface="Verdana" pitchFamily="34" charset="0"/>
              <a:ea typeface="Verdana" pitchFamily="34" charset="0"/>
              <a:cs typeface="Verdana" pitchFamily="34" charset="0"/>
            </a:rPr>
            <a:t> grave</a:t>
          </a:r>
        </a:p>
        <a:p>
          <a:endParaRPr lang="pt-BR" sz="2400" dirty="0">
            <a:latin typeface="Verdana" pitchFamily="34" charset="0"/>
            <a:ea typeface="Verdana" pitchFamily="34" charset="0"/>
            <a:cs typeface="Verdana" pitchFamily="34" charset="0"/>
          </a:endParaRPr>
        </a:p>
        <a:p>
          <a:r>
            <a:rPr lang="pt-BR" sz="2400" dirty="0" err="1">
              <a:latin typeface="Verdana" pitchFamily="34" charset="0"/>
              <a:ea typeface="Verdana" pitchFamily="34" charset="0"/>
              <a:cs typeface="Verdana" pitchFamily="34" charset="0"/>
            </a:rPr>
            <a:t>Sepse</a:t>
          </a:r>
          <a:endParaRPr lang="pt-BR" sz="2400" dirty="0">
            <a:latin typeface="Verdana" pitchFamily="34" charset="0"/>
            <a:ea typeface="Verdana" pitchFamily="34" charset="0"/>
            <a:cs typeface="Verdana" pitchFamily="34" charset="0"/>
          </a:endParaRPr>
        </a:p>
        <a:p>
          <a:r>
            <a:rPr lang="pt-BR" sz="2400" dirty="0">
              <a:latin typeface="Verdana" pitchFamily="34" charset="0"/>
              <a:ea typeface="Verdana" pitchFamily="34" charset="0"/>
              <a:cs typeface="Verdana" pitchFamily="34" charset="0"/>
            </a:rPr>
            <a:t>+</a:t>
          </a:r>
        </a:p>
        <a:p>
          <a:r>
            <a:rPr lang="pt-BR" sz="2400" dirty="0">
              <a:latin typeface="Verdana" pitchFamily="34" charset="0"/>
              <a:ea typeface="Verdana" pitchFamily="34" charset="0"/>
              <a:cs typeface="Verdana" pitchFamily="34" charset="0"/>
            </a:rPr>
            <a:t>Disfunção Orgânica</a:t>
          </a:r>
        </a:p>
      </dgm:t>
    </dgm:pt>
    <dgm:pt modelId="{8F7C40BE-19C4-4C8C-B566-11C16D71F984}" type="parTrans" cxnId="{940EFC9B-FC07-45F7-B743-4F834D4BFEF0}">
      <dgm:prSet/>
      <dgm:spPr/>
      <dgm:t>
        <a:bodyPr/>
        <a:lstStyle/>
        <a:p>
          <a:endParaRPr lang="pt-BR"/>
        </a:p>
      </dgm:t>
    </dgm:pt>
    <dgm:pt modelId="{F1B61036-37DD-45A5-8A64-2A29A61E364F}" type="sibTrans" cxnId="{940EFC9B-FC07-45F7-B743-4F834D4BFEF0}">
      <dgm:prSet/>
      <dgm:spPr/>
      <dgm:t>
        <a:bodyPr/>
        <a:lstStyle/>
        <a:p>
          <a:endParaRPr lang="pt-BR"/>
        </a:p>
      </dgm:t>
    </dgm:pt>
    <dgm:pt modelId="{B7543BDA-A166-45BD-AEB6-4A7DF7DBBBDB}">
      <dgm:prSet phldrT="[Texto]" custT="1"/>
      <dgm:spPr/>
      <dgm:t>
        <a:bodyPr/>
        <a:lstStyle/>
        <a:p>
          <a:r>
            <a:rPr lang="pt-BR" sz="2400" b="1" dirty="0">
              <a:latin typeface="Verdana" pitchFamily="34" charset="0"/>
              <a:ea typeface="Verdana" pitchFamily="34" charset="0"/>
              <a:cs typeface="Verdana" pitchFamily="34" charset="0"/>
            </a:rPr>
            <a:t>Choque Séptico</a:t>
          </a:r>
        </a:p>
        <a:p>
          <a:endParaRPr lang="pt-BR" sz="2400" b="1" dirty="0">
            <a:latin typeface="Verdana" pitchFamily="34" charset="0"/>
            <a:ea typeface="Verdana" pitchFamily="34" charset="0"/>
            <a:cs typeface="Verdana" pitchFamily="34" charset="0"/>
          </a:endParaRPr>
        </a:p>
        <a:p>
          <a:r>
            <a:rPr lang="pt-BR" sz="2400" dirty="0">
              <a:latin typeface="Verdana" pitchFamily="34" charset="0"/>
              <a:ea typeface="Verdana" pitchFamily="34" charset="0"/>
              <a:cs typeface="Verdana" pitchFamily="34" charset="0"/>
            </a:rPr>
            <a:t>Hipotensão persistente (refratária)</a:t>
          </a:r>
        </a:p>
      </dgm:t>
    </dgm:pt>
    <dgm:pt modelId="{B48D63B5-3809-400F-A345-85BE590B301B}" type="parTrans" cxnId="{10C3E7BC-C2D3-4812-83A3-4FEEE60F7260}">
      <dgm:prSet/>
      <dgm:spPr/>
      <dgm:t>
        <a:bodyPr/>
        <a:lstStyle/>
        <a:p>
          <a:endParaRPr lang="pt-BR"/>
        </a:p>
      </dgm:t>
    </dgm:pt>
    <dgm:pt modelId="{AE7475E5-A61F-40C9-8506-C73F59465013}" type="sibTrans" cxnId="{10C3E7BC-C2D3-4812-83A3-4FEEE60F7260}">
      <dgm:prSet/>
      <dgm:spPr/>
      <dgm:t>
        <a:bodyPr/>
        <a:lstStyle/>
        <a:p>
          <a:endParaRPr lang="pt-BR"/>
        </a:p>
      </dgm:t>
    </dgm:pt>
    <dgm:pt modelId="{DE11DF13-0D00-4228-B7E0-638B593690A7}">
      <dgm:prSet phldrT="[Texto]"/>
      <dgm:spPr/>
      <dgm:t>
        <a:bodyPr/>
        <a:lstStyle/>
        <a:p>
          <a:r>
            <a:rPr lang="pt-BR" dirty="0">
              <a:latin typeface="Verdana" pitchFamily="34" charset="0"/>
              <a:ea typeface="Verdana" pitchFamily="34" charset="0"/>
              <a:cs typeface="Verdana" pitchFamily="34" charset="0"/>
            </a:rPr>
            <a:t>Nova Diretriz: JAMA</a:t>
          </a:r>
        </a:p>
      </dgm:t>
    </dgm:pt>
    <dgm:pt modelId="{41CD80D5-F87C-4972-8F76-CB14301E8C17}" type="sibTrans" cxnId="{822C4F9D-F881-4E00-8AA2-0316B805B882}">
      <dgm:prSet/>
      <dgm:spPr/>
      <dgm:t>
        <a:bodyPr/>
        <a:lstStyle/>
        <a:p>
          <a:endParaRPr lang="pt-BR"/>
        </a:p>
      </dgm:t>
    </dgm:pt>
    <dgm:pt modelId="{4241260C-1FB4-4BCA-B1AF-471314F7623C}" type="parTrans" cxnId="{822C4F9D-F881-4E00-8AA2-0316B805B882}">
      <dgm:prSet/>
      <dgm:spPr/>
      <dgm:t>
        <a:bodyPr/>
        <a:lstStyle/>
        <a:p>
          <a:endParaRPr lang="pt-BR"/>
        </a:p>
      </dgm:t>
    </dgm:pt>
    <dgm:pt modelId="{0D1448B1-30EF-45C5-83D5-2AEBDB080E2E}" type="pres">
      <dgm:prSet presAssocID="{454FDED2-741B-4B02-904D-7EBC47AF7E9B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7873E707-C437-4FC2-AE07-6DD814CA4D65}" type="pres">
      <dgm:prSet presAssocID="{DE11DF13-0D00-4228-B7E0-638B593690A7}" presName="roof" presStyleLbl="dkBgShp" presStyleIdx="0" presStyleCnt="2" custScaleY="43860" custLinFactNeighborX="0" custLinFactNeighborY="614"/>
      <dgm:spPr/>
      <dgm:t>
        <a:bodyPr/>
        <a:lstStyle/>
        <a:p>
          <a:endParaRPr lang="pt-BR"/>
        </a:p>
      </dgm:t>
    </dgm:pt>
    <dgm:pt modelId="{B768FD4D-B1F0-40F5-AB49-C9CE474DA882}" type="pres">
      <dgm:prSet presAssocID="{DE11DF13-0D00-4228-B7E0-638B593690A7}" presName="pillars" presStyleCnt="0"/>
      <dgm:spPr/>
    </dgm:pt>
    <dgm:pt modelId="{F446C2C4-2BFB-46C2-8093-327CFD56D779}" type="pres">
      <dgm:prSet presAssocID="{DE11DF13-0D00-4228-B7E0-638B593690A7}" presName="pillar1" presStyleLbl="node1" presStyleIdx="0" presStyleCnt="3" custLinFactNeighborY="-1073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94A4B4F-2497-4B4E-9387-4849D785E58C}" type="pres">
      <dgm:prSet presAssocID="{49E6C0F4-3448-4C34-AE25-2738FD577F62}" presName="pillarX" presStyleLbl="node1" presStyleIdx="1" presStyleCnt="3" custLinFactNeighborY="-1098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F600C41-4CE4-440A-8FA8-C780F81C6FFD}" type="pres">
      <dgm:prSet presAssocID="{B7543BDA-A166-45BD-AEB6-4A7DF7DBBBDB}" presName="pillarX" presStyleLbl="node1" presStyleIdx="2" presStyleCnt="3" custLinFactNeighborX="967" custLinFactNeighborY="-1098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AA0FC9E-4713-4B34-B519-29BB51DA4727}" type="pres">
      <dgm:prSet presAssocID="{DE11DF13-0D00-4228-B7E0-638B593690A7}" presName="base" presStyleLbl="dkBgShp" presStyleIdx="1" presStyleCnt="2" custScaleY="125564" custLinFactNeighborX="-917" custLinFactNeighborY="47744"/>
      <dgm:spPr/>
    </dgm:pt>
  </dgm:ptLst>
  <dgm:cxnLst>
    <dgm:cxn modelId="{D3338296-7A0F-4AE7-BCB8-D1CAC7D8D277}" type="presOf" srcId="{454FDED2-741B-4B02-904D-7EBC47AF7E9B}" destId="{0D1448B1-30EF-45C5-83D5-2AEBDB080E2E}" srcOrd="0" destOrd="0" presId="urn:microsoft.com/office/officeart/2005/8/layout/hList3"/>
    <dgm:cxn modelId="{10C3E7BC-C2D3-4812-83A3-4FEEE60F7260}" srcId="{DE11DF13-0D00-4228-B7E0-638B593690A7}" destId="{B7543BDA-A166-45BD-AEB6-4A7DF7DBBBDB}" srcOrd="2" destOrd="0" parTransId="{B48D63B5-3809-400F-A345-85BE590B301B}" sibTransId="{AE7475E5-A61F-40C9-8506-C73F59465013}"/>
    <dgm:cxn modelId="{228FC880-481C-4D64-9C5D-7183757223FE}" type="presOf" srcId="{49E6C0F4-3448-4C34-AE25-2738FD577F62}" destId="{194A4B4F-2497-4B4E-9387-4849D785E58C}" srcOrd="0" destOrd="0" presId="urn:microsoft.com/office/officeart/2005/8/layout/hList3"/>
    <dgm:cxn modelId="{B384771E-6F74-487A-8BDB-5C006A77AC64}" type="presOf" srcId="{DE11DF13-0D00-4228-B7E0-638B593690A7}" destId="{7873E707-C437-4FC2-AE07-6DD814CA4D65}" srcOrd="0" destOrd="0" presId="urn:microsoft.com/office/officeart/2005/8/layout/hList3"/>
    <dgm:cxn modelId="{95F982C2-FB92-49CE-A3F7-F1AF657EBF6B}" type="presOf" srcId="{B7543BDA-A166-45BD-AEB6-4A7DF7DBBBDB}" destId="{BF600C41-4CE4-440A-8FA8-C780F81C6FFD}" srcOrd="0" destOrd="0" presId="urn:microsoft.com/office/officeart/2005/8/layout/hList3"/>
    <dgm:cxn modelId="{36798793-C89F-44AC-8CCB-E60AC2FEB364}" srcId="{DE11DF13-0D00-4228-B7E0-638B593690A7}" destId="{5BF5423F-EF1E-4634-B703-4F0A45B4F296}" srcOrd="0" destOrd="0" parTransId="{F6E1A9AC-E96D-4251-B347-E76610D03F48}" sibTransId="{2F6C5618-AE88-4C45-8FE2-3807336A70DB}"/>
    <dgm:cxn modelId="{B37AA959-4036-4D4D-9D28-C614A2DF788B}" type="presOf" srcId="{5BF5423F-EF1E-4634-B703-4F0A45B4F296}" destId="{F446C2C4-2BFB-46C2-8093-327CFD56D779}" srcOrd="0" destOrd="0" presId="urn:microsoft.com/office/officeart/2005/8/layout/hList3"/>
    <dgm:cxn modelId="{940EFC9B-FC07-45F7-B743-4F834D4BFEF0}" srcId="{DE11DF13-0D00-4228-B7E0-638B593690A7}" destId="{49E6C0F4-3448-4C34-AE25-2738FD577F62}" srcOrd="1" destOrd="0" parTransId="{8F7C40BE-19C4-4C8C-B566-11C16D71F984}" sibTransId="{F1B61036-37DD-45A5-8A64-2A29A61E364F}"/>
    <dgm:cxn modelId="{822C4F9D-F881-4E00-8AA2-0316B805B882}" srcId="{454FDED2-741B-4B02-904D-7EBC47AF7E9B}" destId="{DE11DF13-0D00-4228-B7E0-638B593690A7}" srcOrd="0" destOrd="0" parTransId="{4241260C-1FB4-4BCA-B1AF-471314F7623C}" sibTransId="{41CD80D5-F87C-4972-8F76-CB14301E8C17}"/>
    <dgm:cxn modelId="{D1C3C483-C910-4419-A600-0E5CAF75E9A6}" type="presParOf" srcId="{0D1448B1-30EF-45C5-83D5-2AEBDB080E2E}" destId="{7873E707-C437-4FC2-AE07-6DD814CA4D65}" srcOrd="0" destOrd="0" presId="urn:microsoft.com/office/officeart/2005/8/layout/hList3"/>
    <dgm:cxn modelId="{3368C0C0-9491-4CBA-BFA4-6C0A1DBD0066}" type="presParOf" srcId="{0D1448B1-30EF-45C5-83D5-2AEBDB080E2E}" destId="{B768FD4D-B1F0-40F5-AB49-C9CE474DA882}" srcOrd="1" destOrd="0" presId="urn:microsoft.com/office/officeart/2005/8/layout/hList3"/>
    <dgm:cxn modelId="{50FE6442-B733-4746-9B3C-E43EC9FA806D}" type="presParOf" srcId="{B768FD4D-B1F0-40F5-AB49-C9CE474DA882}" destId="{F446C2C4-2BFB-46C2-8093-327CFD56D779}" srcOrd="0" destOrd="0" presId="urn:microsoft.com/office/officeart/2005/8/layout/hList3"/>
    <dgm:cxn modelId="{714CCAFB-746D-4E05-9BD9-1610819C868A}" type="presParOf" srcId="{B768FD4D-B1F0-40F5-AB49-C9CE474DA882}" destId="{194A4B4F-2497-4B4E-9387-4849D785E58C}" srcOrd="1" destOrd="0" presId="urn:microsoft.com/office/officeart/2005/8/layout/hList3"/>
    <dgm:cxn modelId="{630589F4-553C-47C9-979E-CE2BA0A83B7A}" type="presParOf" srcId="{B768FD4D-B1F0-40F5-AB49-C9CE474DA882}" destId="{BF600C41-4CE4-440A-8FA8-C780F81C6FFD}" srcOrd="2" destOrd="0" presId="urn:microsoft.com/office/officeart/2005/8/layout/hList3"/>
    <dgm:cxn modelId="{142BF414-5806-4C16-BB8F-91917BFE6C70}" type="presParOf" srcId="{0D1448B1-30EF-45C5-83D5-2AEBDB080E2E}" destId="{CAA0FC9E-4713-4B34-B519-29BB51DA4727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E7B5C3F-3F4C-4B49-9A2A-E1E348929BF0}" type="doc">
      <dgm:prSet loTypeId="urn:microsoft.com/office/officeart/2005/8/layout/funnel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8E6C267D-E134-4A04-9C40-CEF2DE6ED526}">
      <dgm:prSet phldrT="[Texto]"/>
      <dgm:spPr/>
      <dgm:t>
        <a:bodyPr/>
        <a:lstStyle/>
        <a:p>
          <a:r>
            <a:rPr lang="pt-BR" dirty="0" smtClean="0"/>
            <a:t>S</a:t>
          </a:r>
          <a:endParaRPr lang="pt-BR" dirty="0"/>
        </a:p>
      </dgm:t>
    </dgm:pt>
    <dgm:pt modelId="{1719EA4E-EE39-4516-BC06-CB28453CC852}" type="parTrans" cxnId="{B63B3846-A44C-4883-AE0A-A93CFE219BC9}">
      <dgm:prSet/>
      <dgm:spPr/>
      <dgm:t>
        <a:bodyPr/>
        <a:lstStyle/>
        <a:p>
          <a:endParaRPr lang="pt-BR"/>
        </a:p>
      </dgm:t>
    </dgm:pt>
    <dgm:pt modelId="{C3910328-432B-4112-802B-6BF83ACAC377}" type="sibTrans" cxnId="{B63B3846-A44C-4883-AE0A-A93CFE219BC9}">
      <dgm:prSet/>
      <dgm:spPr/>
      <dgm:t>
        <a:bodyPr/>
        <a:lstStyle/>
        <a:p>
          <a:endParaRPr lang="pt-BR"/>
        </a:p>
      </dgm:t>
    </dgm:pt>
    <dgm:pt modelId="{17219030-4081-4973-B141-C9B970FDF786}">
      <dgm:prSet phldrT="[Texto]"/>
      <dgm:spPr/>
      <dgm:t>
        <a:bodyPr/>
        <a:lstStyle/>
        <a:p>
          <a:r>
            <a:rPr lang="pt-BR" dirty="0" smtClean="0"/>
            <a:t>R</a:t>
          </a:r>
          <a:endParaRPr lang="pt-BR" dirty="0"/>
        </a:p>
      </dgm:t>
    </dgm:pt>
    <dgm:pt modelId="{285ACDEB-656D-4585-89DF-4E223932D480}" type="parTrans" cxnId="{43F5F35C-7BC7-4212-8D68-12EE897415F3}">
      <dgm:prSet/>
      <dgm:spPr/>
      <dgm:t>
        <a:bodyPr/>
        <a:lstStyle/>
        <a:p>
          <a:endParaRPr lang="pt-BR"/>
        </a:p>
      </dgm:t>
    </dgm:pt>
    <dgm:pt modelId="{2D8DC72A-1039-4412-9DB2-B75035FF0892}" type="sibTrans" cxnId="{43F5F35C-7BC7-4212-8D68-12EE897415F3}">
      <dgm:prSet/>
      <dgm:spPr/>
      <dgm:t>
        <a:bodyPr/>
        <a:lstStyle/>
        <a:p>
          <a:endParaRPr lang="pt-BR"/>
        </a:p>
      </dgm:t>
    </dgm:pt>
    <dgm:pt modelId="{33E44EAA-F40B-40B9-BDA1-9DC2915A1B37}">
      <dgm:prSet phldrT="[Texto]"/>
      <dgm:spPr/>
      <dgm:t>
        <a:bodyPr/>
        <a:lstStyle/>
        <a:p>
          <a:r>
            <a:rPr lang="pt-BR" dirty="0" smtClean="0"/>
            <a:t>I</a:t>
          </a:r>
          <a:endParaRPr lang="pt-BR" dirty="0"/>
        </a:p>
      </dgm:t>
    </dgm:pt>
    <dgm:pt modelId="{53A4AD84-AB7C-4E37-97B1-ACC47B714060}" type="parTrans" cxnId="{5FD75800-AB9C-43A6-810D-0F284DFBCA81}">
      <dgm:prSet/>
      <dgm:spPr/>
      <dgm:t>
        <a:bodyPr/>
        <a:lstStyle/>
        <a:p>
          <a:endParaRPr lang="pt-BR"/>
        </a:p>
      </dgm:t>
    </dgm:pt>
    <dgm:pt modelId="{1D6CFA40-7257-48CE-8DD3-032D72F4FFBF}" type="sibTrans" cxnId="{5FD75800-AB9C-43A6-810D-0F284DFBCA81}">
      <dgm:prSet/>
      <dgm:spPr/>
      <dgm:t>
        <a:bodyPr/>
        <a:lstStyle/>
        <a:p>
          <a:endParaRPr lang="pt-BR"/>
        </a:p>
      </dgm:t>
    </dgm:pt>
    <dgm:pt modelId="{06E91277-A993-4AFF-9C35-48CE95F4C10F}">
      <dgm:prSet phldrT="[Texto]"/>
      <dgm:spPr/>
      <dgm:t>
        <a:bodyPr/>
        <a:lstStyle/>
        <a:p>
          <a:r>
            <a:rPr lang="pt-BR" dirty="0" smtClean="0"/>
            <a:t>ANTIBIÓTICO E HIDRATAÇÃO VIGOROSA</a:t>
          </a:r>
          <a:endParaRPr lang="pt-BR" dirty="0"/>
        </a:p>
      </dgm:t>
    </dgm:pt>
    <dgm:pt modelId="{8890C3A4-4845-4E90-8BDF-605DDDD503AF}" type="parTrans" cxnId="{FF8BACFA-C4AA-4CA8-BF80-3EF5E19C4917}">
      <dgm:prSet/>
      <dgm:spPr/>
      <dgm:t>
        <a:bodyPr/>
        <a:lstStyle/>
        <a:p>
          <a:endParaRPr lang="pt-BR"/>
        </a:p>
      </dgm:t>
    </dgm:pt>
    <dgm:pt modelId="{086AB287-6375-4A59-9868-40A0B7E1B1A0}" type="sibTrans" cxnId="{FF8BACFA-C4AA-4CA8-BF80-3EF5E19C4917}">
      <dgm:prSet/>
      <dgm:spPr/>
      <dgm:t>
        <a:bodyPr/>
        <a:lstStyle/>
        <a:p>
          <a:endParaRPr lang="pt-BR"/>
        </a:p>
      </dgm:t>
    </dgm:pt>
    <dgm:pt modelId="{F47F2D72-1A38-4175-A743-50B21A55E479}" type="pres">
      <dgm:prSet presAssocID="{AE7B5C3F-3F4C-4B49-9A2A-E1E348929BF0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6E5A3626-BF2E-410A-AC3F-9FC9AA8E338B}" type="pres">
      <dgm:prSet presAssocID="{AE7B5C3F-3F4C-4B49-9A2A-E1E348929BF0}" presName="ellipse" presStyleLbl="trBgShp" presStyleIdx="0" presStyleCnt="1"/>
      <dgm:spPr/>
    </dgm:pt>
    <dgm:pt modelId="{DC0A122C-18D3-4A2F-8EC1-BE3780309396}" type="pres">
      <dgm:prSet presAssocID="{AE7B5C3F-3F4C-4B49-9A2A-E1E348929BF0}" presName="arrow1" presStyleLbl="fgShp" presStyleIdx="0" presStyleCnt="1"/>
      <dgm:spPr/>
    </dgm:pt>
    <dgm:pt modelId="{FF9BFFAB-32B9-4271-89A3-A35281140370}" type="pres">
      <dgm:prSet presAssocID="{AE7B5C3F-3F4C-4B49-9A2A-E1E348929BF0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96CDE99-DCAD-4C82-B095-F3BE7A578FD5}" type="pres">
      <dgm:prSet presAssocID="{17219030-4081-4973-B141-C9B970FDF786}" presName="item1" presStyleLbl="node1" presStyleIdx="0" presStyleCnt="3" custScaleX="83787" custScaleY="5870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68EEAFA-B953-4D02-849C-507099927380}" type="pres">
      <dgm:prSet presAssocID="{33E44EAA-F40B-40B9-BDA1-9DC2915A1B37}" presName="item2" presStyleLbl="node1" presStyleIdx="1" presStyleCnt="3" custScaleX="87129" custScaleY="7039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3828EC9-7756-4155-AD78-3A4BD5116087}" type="pres">
      <dgm:prSet presAssocID="{06E91277-A993-4AFF-9C35-48CE95F4C10F}" presName="item3" presStyleLbl="node1" presStyleIdx="2" presStyleCnt="3" custScaleX="105005" custScaleY="6520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15D8961-24F7-42CD-A6E3-F46BD1D8F87B}" type="pres">
      <dgm:prSet presAssocID="{AE7B5C3F-3F4C-4B49-9A2A-E1E348929BF0}" presName="funnel" presStyleLbl="trAlignAcc1" presStyleIdx="0" presStyleCnt="1" custScaleX="110259" custScaleY="142857" custLinFactNeighborX="184" custLinFactNeighborY="-893"/>
      <dgm:spPr/>
    </dgm:pt>
  </dgm:ptLst>
  <dgm:cxnLst>
    <dgm:cxn modelId="{150A7982-AEDA-488F-951B-68ECAAFF088A}" type="presOf" srcId="{17219030-4081-4973-B141-C9B970FDF786}" destId="{B68EEAFA-B953-4D02-849C-507099927380}" srcOrd="0" destOrd="0" presId="urn:microsoft.com/office/officeart/2005/8/layout/funnel1"/>
    <dgm:cxn modelId="{19BF6300-27C1-42F9-945B-7EACD2064991}" type="presOf" srcId="{AE7B5C3F-3F4C-4B49-9A2A-E1E348929BF0}" destId="{F47F2D72-1A38-4175-A743-50B21A55E479}" srcOrd="0" destOrd="0" presId="urn:microsoft.com/office/officeart/2005/8/layout/funnel1"/>
    <dgm:cxn modelId="{FF8BACFA-C4AA-4CA8-BF80-3EF5E19C4917}" srcId="{AE7B5C3F-3F4C-4B49-9A2A-E1E348929BF0}" destId="{06E91277-A993-4AFF-9C35-48CE95F4C10F}" srcOrd="3" destOrd="0" parTransId="{8890C3A4-4845-4E90-8BDF-605DDDD503AF}" sibTransId="{086AB287-6375-4A59-9868-40A0B7E1B1A0}"/>
    <dgm:cxn modelId="{B63B3846-A44C-4883-AE0A-A93CFE219BC9}" srcId="{AE7B5C3F-3F4C-4B49-9A2A-E1E348929BF0}" destId="{8E6C267D-E134-4A04-9C40-CEF2DE6ED526}" srcOrd="0" destOrd="0" parTransId="{1719EA4E-EE39-4516-BC06-CB28453CC852}" sibTransId="{C3910328-432B-4112-802B-6BF83ACAC377}"/>
    <dgm:cxn modelId="{5FD75800-AB9C-43A6-810D-0F284DFBCA81}" srcId="{AE7B5C3F-3F4C-4B49-9A2A-E1E348929BF0}" destId="{33E44EAA-F40B-40B9-BDA1-9DC2915A1B37}" srcOrd="2" destOrd="0" parTransId="{53A4AD84-AB7C-4E37-97B1-ACC47B714060}" sibTransId="{1D6CFA40-7257-48CE-8DD3-032D72F4FFBF}"/>
    <dgm:cxn modelId="{45EC71BA-8C84-48B2-AC0E-1ADE0539C21B}" type="presOf" srcId="{06E91277-A993-4AFF-9C35-48CE95F4C10F}" destId="{FF9BFFAB-32B9-4271-89A3-A35281140370}" srcOrd="0" destOrd="0" presId="urn:microsoft.com/office/officeart/2005/8/layout/funnel1"/>
    <dgm:cxn modelId="{4228884C-E30E-429E-99CC-4621949638D2}" type="presOf" srcId="{33E44EAA-F40B-40B9-BDA1-9DC2915A1B37}" destId="{296CDE99-DCAD-4C82-B095-F3BE7A578FD5}" srcOrd="0" destOrd="0" presId="urn:microsoft.com/office/officeart/2005/8/layout/funnel1"/>
    <dgm:cxn modelId="{43F5F35C-7BC7-4212-8D68-12EE897415F3}" srcId="{AE7B5C3F-3F4C-4B49-9A2A-E1E348929BF0}" destId="{17219030-4081-4973-B141-C9B970FDF786}" srcOrd="1" destOrd="0" parTransId="{285ACDEB-656D-4585-89DF-4E223932D480}" sibTransId="{2D8DC72A-1039-4412-9DB2-B75035FF0892}"/>
    <dgm:cxn modelId="{B039CCB2-3972-41B6-8214-3217D47A3376}" type="presOf" srcId="{8E6C267D-E134-4A04-9C40-CEF2DE6ED526}" destId="{B3828EC9-7756-4155-AD78-3A4BD5116087}" srcOrd="0" destOrd="0" presId="urn:microsoft.com/office/officeart/2005/8/layout/funnel1"/>
    <dgm:cxn modelId="{8C46F2EE-CA57-4C2B-971E-9EAA08B21566}" type="presParOf" srcId="{F47F2D72-1A38-4175-A743-50B21A55E479}" destId="{6E5A3626-BF2E-410A-AC3F-9FC9AA8E338B}" srcOrd="0" destOrd="0" presId="urn:microsoft.com/office/officeart/2005/8/layout/funnel1"/>
    <dgm:cxn modelId="{B5FA0FF7-6764-4A8D-92B5-193D0F6A628F}" type="presParOf" srcId="{F47F2D72-1A38-4175-A743-50B21A55E479}" destId="{DC0A122C-18D3-4A2F-8EC1-BE3780309396}" srcOrd="1" destOrd="0" presId="urn:microsoft.com/office/officeart/2005/8/layout/funnel1"/>
    <dgm:cxn modelId="{474A65E8-C995-4D31-97C0-C8E2AC0CFF25}" type="presParOf" srcId="{F47F2D72-1A38-4175-A743-50B21A55E479}" destId="{FF9BFFAB-32B9-4271-89A3-A35281140370}" srcOrd="2" destOrd="0" presId="urn:microsoft.com/office/officeart/2005/8/layout/funnel1"/>
    <dgm:cxn modelId="{68A8325D-689F-4B5E-B4F8-ED090D0EF213}" type="presParOf" srcId="{F47F2D72-1A38-4175-A743-50B21A55E479}" destId="{296CDE99-DCAD-4C82-B095-F3BE7A578FD5}" srcOrd="3" destOrd="0" presId="urn:microsoft.com/office/officeart/2005/8/layout/funnel1"/>
    <dgm:cxn modelId="{608B6B3B-ADEC-45B6-8B77-B02554F601C8}" type="presParOf" srcId="{F47F2D72-1A38-4175-A743-50B21A55E479}" destId="{B68EEAFA-B953-4D02-849C-507099927380}" srcOrd="4" destOrd="0" presId="urn:microsoft.com/office/officeart/2005/8/layout/funnel1"/>
    <dgm:cxn modelId="{8DE76A6F-2845-45DC-89F8-2BD32EB21D2E}" type="presParOf" srcId="{F47F2D72-1A38-4175-A743-50B21A55E479}" destId="{B3828EC9-7756-4155-AD78-3A4BD5116087}" srcOrd="5" destOrd="0" presId="urn:microsoft.com/office/officeart/2005/8/layout/funnel1"/>
    <dgm:cxn modelId="{F7CDF2D8-146D-4A20-A11C-C22EE23A157B}" type="presParOf" srcId="{F47F2D72-1A38-4175-A743-50B21A55E479}" destId="{415D8961-24F7-42CD-A6E3-F46BD1D8F87B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707560F-C063-4596-835E-A70F2293E006}" type="doc">
      <dgm:prSet loTypeId="urn:microsoft.com/office/officeart/2005/8/layout/equation2" loCatId="relationship" qsTypeId="urn:microsoft.com/office/officeart/2005/8/quickstyle/simple1" qsCatId="simple" csTypeId="urn:microsoft.com/office/officeart/2005/8/colors/accent1_2" csCatId="accent1" phldr="1"/>
      <dgm:spPr/>
    </dgm:pt>
    <dgm:pt modelId="{E55B9274-DF6D-4A7C-8A50-2002FF51A346}">
      <dgm:prSet phldrT="[Texto]"/>
      <dgm:spPr/>
      <dgm:t>
        <a:bodyPr/>
        <a:lstStyle/>
        <a:p>
          <a:r>
            <a:rPr lang="pt-BR" dirty="0" smtClean="0"/>
            <a:t>SEPSE</a:t>
          </a:r>
          <a:endParaRPr lang="pt-BR" dirty="0"/>
        </a:p>
      </dgm:t>
    </dgm:pt>
    <dgm:pt modelId="{FA08C8DC-D9BC-4A30-9C20-343A99626DAF}" type="parTrans" cxnId="{CBE1AB5A-563D-4BEF-8650-74A8C73AC154}">
      <dgm:prSet/>
      <dgm:spPr/>
      <dgm:t>
        <a:bodyPr/>
        <a:lstStyle/>
        <a:p>
          <a:endParaRPr lang="pt-BR"/>
        </a:p>
      </dgm:t>
    </dgm:pt>
    <dgm:pt modelId="{09F65F27-FC8C-417F-9AE0-F4E3A66AF77B}" type="sibTrans" cxnId="{CBE1AB5A-563D-4BEF-8650-74A8C73AC154}">
      <dgm:prSet/>
      <dgm:spPr/>
      <dgm:t>
        <a:bodyPr/>
        <a:lstStyle/>
        <a:p>
          <a:endParaRPr lang="pt-BR"/>
        </a:p>
      </dgm:t>
    </dgm:pt>
    <dgm:pt modelId="{1768C9A1-139B-4434-98A2-69FC6F32C193}">
      <dgm:prSet phldrT="[Texto]"/>
      <dgm:spPr/>
      <dgm:t>
        <a:bodyPr/>
        <a:lstStyle/>
        <a:p>
          <a:r>
            <a:rPr lang="pt-BR" dirty="0" err="1" smtClean="0"/>
            <a:t>qSOFA</a:t>
          </a:r>
          <a:endParaRPr lang="pt-BR" dirty="0"/>
        </a:p>
      </dgm:t>
    </dgm:pt>
    <dgm:pt modelId="{D3A43F0D-9460-4322-9AF3-BA34B88799F6}" type="parTrans" cxnId="{B56927E1-818B-45B9-8ACD-6D59ED49C9BF}">
      <dgm:prSet/>
      <dgm:spPr/>
      <dgm:t>
        <a:bodyPr/>
        <a:lstStyle/>
        <a:p>
          <a:endParaRPr lang="pt-BR"/>
        </a:p>
      </dgm:t>
    </dgm:pt>
    <dgm:pt modelId="{AB680085-A77E-4E0D-B90F-BBAA2AB91B5C}" type="sibTrans" cxnId="{B56927E1-818B-45B9-8ACD-6D59ED49C9BF}">
      <dgm:prSet/>
      <dgm:spPr/>
      <dgm:t>
        <a:bodyPr/>
        <a:lstStyle/>
        <a:p>
          <a:endParaRPr lang="pt-BR"/>
        </a:p>
      </dgm:t>
    </dgm:pt>
    <dgm:pt modelId="{1B97C3A6-F5B8-4AF5-83E8-AD4A8EE026D9}">
      <dgm:prSet phldrT="[Texto]"/>
      <dgm:spPr/>
      <dgm:t>
        <a:bodyPr/>
        <a:lstStyle/>
        <a:p>
          <a:r>
            <a:rPr lang="pt-BR" dirty="0" smtClean="0"/>
            <a:t>ANTIBIOTICO E HIDRATAÇÃO VIGOROSA</a:t>
          </a:r>
          <a:endParaRPr lang="pt-BR" dirty="0"/>
        </a:p>
      </dgm:t>
    </dgm:pt>
    <dgm:pt modelId="{0DF9F611-0B30-4C41-9EFB-04761468AF0E}" type="parTrans" cxnId="{F82255AC-0631-4A70-B952-D46BBDA02ABA}">
      <dgm:prSet/>
      <dgm:spPr/>
      <dgm:t>
        <a:bodyPr/>
        <a:lstStyle/>
        <a:p>
          <a:endParaRPr lang="pt-BR"/>
        </a:p>
      </dgm:t>
    </dgm:pt>
    <dgm:pt modelId="{5F786B61-912F-4A98-A7E0-9E557CF85D45}" type="sibTrans" cxnId="{F82255AC-0631-4A70-B952-D46BBDA02ABA}">
      <dgm:prSet/>
      <dgm:spPr/>
      <dgm:t>
        <a:bodyPr/>
        <a:lstStyle/>
        <a:p>
          <a:endParaRPr lang="pt-BR"/>
        </a:p>
      </dgm:t>
    </dgm:pt>
    <dgm:pt modelId="{D9716278-5EF2-4B42-B094-243839D304A8}" type="pres">
      <dgm:prSet presAssocID="{3707560F-C063-4596-835E-A70F2293E006}" presName="Name0" presStyleCnt="0">
        <dgm:presLayoutVars>
          <dgm:dir/>
          <dgm:resizeHandles val="exact"/>
        </dgm:presLayoutVars>
      </dgm:prSet>
      <dgm:spPr/>
    </dgm:pt>
    <dgm:pt modelId="{F42D1F96-0E0E-42C2-89EA-4609BD6507A8}" type="pres">
      <dgm:prSet presAssocID="{3707560F-C063-4596-835E-A70F2293E006}" presName="vNodes" presStyleCnt="0"/>
      <dgm:spPr/>
    </dgm:pt>
    <dgm:pt modelId="{6C63ED16-0C87-46DB-B90A-722108D87942}" type="pres">
      <dgm:prSet presAssocID="{E55B9274-DF6D-4A7C-8A50-2002FF51A346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AF5EC8B-4289-4CFA-BCBD-3AF83B6043AD}" type="pres">
      <dgm:prSet presAssocID="{09F65F27-FC8C-417F-9AE0-F4E3A66AF77B}" presName="spacerT" presStyleCnt="0"/>
      <dgm:spPr/>
    </dgm:pt>
    <dgm:pt modelId="{0D1A605C-3A19-4FA9-8025-EC49BFBEC256}" type="pres">
      <dgm:prSet presAssocID="{09F65F27-FC8C-417F-9AE0-F4E3A66AF77B}" presName="sibTrans" presStyleLbl="sibTrans2D1" presStyleIdx="0" presStyleCnt="2"/>
      <dgm:spPr/>
      <dgm:t>
        <a:bodyPr/>
        <a:lstStyle/>
        <a:p>
          <a:endParaRPr lang="pt-BR"/>
        </a:p>
      </dgm:t>
    </dgm:pt>
    <dgm:pt modelId="{4979E6C6-6497-46DF-AC03-BF3AA4D493DF}" type="pres">
      <dgm:prSet presAssocID="{09F65F27-FC8C-417F-9AE0-F4E3A66AF77B}" presName="spacerB" presStyleCnt="0"/>
      <dgm:spPr/>
    </dgm:pt>
    <dgm:pt modelId="{C50E787A-FE6B-4584-9040-1DACC603C7AD}" type="pres">
      <dgm:prSet presAssocID="{1768C9A1-139B-4434-98A2-69FC6F32C193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972B992-2B20-47C5-8FC5-872CEA8EF81C}" type="pres">
      <dgm:prSet presAssocID="{3707560F-C063-4596-835E-A70F2293E006}" presName="sibTransLast" presStyleLbl="sibTrans2D1" presStyleIdx="1" presStyleCnt="2"/>
      <dgm:spPr/>
      <dgm:t>
        <a:bodyPr/>
        <a:lstStyle/>
        <a:p>
          <a:endParaRPr lang="pt-BR"/>
        </a:p>
      </dgm:t>
    </dgm:pt>
    <dgm:pt modelId="{B0AD2CAE-1A76-4B36-84B2-FEFF6E624AA3}" type="pres">
      <dgm:prSet presAssocID="{3707560F-C063-4596-835E-A70F2293E006}" presName="connectorText" presStyleLbl="sibTrans2D1" presStyleIdx="1" presStyleCnt="2"/>
      <dgm:spPr/>
      <dgm:t>
        <a:bodyPr/>
        <a:lstStyle/>
        <a:p>
          <a:endParaRPr lang="pt-BR"/>
        </a:p>
      </dgm:t>
    </dgm:pt>
    <dgm:pt modelId="{FB647F68-0AA2-45DB-B41F-813A320C4F21}" type="pres">
      <dgm:prSet presAssocID="{3707560F-C063-4596-835E-A70F2293E006}" presName="las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F82255AC-0631-4A70-B952-D46BBDA02ABA}" srcId="{3707560F-C063-4596-835E-A70F2293E006}" destId="{1B97C3A6-F5B8-4AF5-83E8-AD4A8EE026D9}" srcOrd="2" destOrd="0" parTransId="{0DF9F611-0B30-4C41-9EFB-04761468AF0E}" sibTransId="{5F786B61-912F-4A98-A7E0-9E557CF85D45}"/>
    <dgm:cxn modelId="{6510F85B-81A0-455E-9B43-95EFE3F92786}" type="presOf" srcId="{AB680085-A77E-4E0D-B90F-BBAA2AB91B5C}" destId="{4972B992-2B20-47C5-8FC5-872CEA8EF81C}" srcOrd="0" destOrd="0" presId="urn:microsoft.com/office/officeart/2005/8/layout/equation2"/>
    <dgm:cxn modelId="{737BBDF3-BDF0-4D0C-BFEE-F92E6AE7D2DC}" type="presOf" srcId="{1768C9A1-139B-4434-98A2-69FC6F32C193}" destId="{C50E787A-FE6B-4584-9040-1DACC603C7AD}" srcOrd="0" destOrd="0" presId="urn:microsoft.com/office/officeart/2005/8/layout/equation2"/>
    <dgm:cxn modelId="{CADB2C59-B88B-4A4F-B537-1CD8338CC2E7}" type="presOf" srcId="{09F65F27-FC8C-417F-9AE0-F4E3A66AF77B}" destId="{0D1A605C-3A19-4FA9-8025-EC49BFBEC256}" srcOrd="0" destOrd="0" presId="urn:microsoft.com/office/officeart/2005/8/layout/equation2"/>
    <dgm:cxn modelId="{B56927E1-818B-45B9-8ACD-6D59ED49C9BF}" srcId="{3707560F-C063-4596-835E-A70F2293E006}" destId="{1768C9A1-139B-4434-98A2-69FC6F32C193}" srcOrd="1" destOrd="0" parTransId="{D3A43F0D-9460-4322-9AF3-BA34B88799F6}" sibTransId="{AB680085-A77E-4E0D-B90F-BBAA2AB91B5C}"/>
    <dgm:cxn modelId="{449DAC2A-9D7D-40E9-B7C3-06F675CD073F}" type="presOf" srcId="{1B97C3A6-F5B8-4AF5-83E8-AD4A8EE026D9}" destId="{FB647F68-0AA2-45DB-B41F-813A320C4F21}" srcOrd="0" destOrd="0" presId="urn:microsoft.com/office/officeart/2005/8/layout/equation2"/>
    <dgm:cxn modelId="{CBE1AB5A-563D-4BEF-8650-74A8C73AC154}" srcId="{3707560F-C063-4596-835E-A70F2293E006}" destId="{E55B9274-DF6D-4A7C-8A50-2002FF51A346}" srcOrd="0" destOrd="0" parTransId="{FA08C8DC-D9BC-4A30-9C20-343A99626DAF}" sibTransId="{09F65F27-FC8C-417F-9AE0-F4E3A66AF77B}"/>
    <dgm:cxn modelId="{8AE4153E-0F7F-4B2C-B613-13364AC0BBE8}" type="presOf" srcId="{AB680085-A77E-4E0D-B90F-BBAA2AB91B5C}" destId="{B0AD2CAE-1A76-4B36-84B2-FEFF6E624AA3}" srcOrd="1" destOrd="0" presId="urn:microsoft.com/office/officeart/2005/8/layout/equation2"/>
    <dgm:cxn modelId="{7AA888A0-81C9-4DA9-A950-03550264847C}" type="presOf" srcId="{3707560F-C063-4596-835E-A70F2293E006}" destId="{D9716278-5EF2-4B42-B094-243839D304A8}" srcOrd="0" destOrd="0" presId="urn:microsoft.com/office/officeart/2005/8/layout/equation2"/>
    <dgm:cxn modelId="{74DC1E3A-0024-4B64-A21E-24BB50D4F06C}" type="presOf" srcId="{E55B9274-DF6D-4A7C-8A50-2002FF51A346}" destId="{6C63ED16-0C87-46DB-B90A-722108D87942}" srcOrd="0" destOrd="0" presId="urn:microsoft.com/office/officeart/2005/8/layout/equation2"/>
    <dgm:cxn modelId="{2172D9A2-E0AA-4BF0-ABBB-902169C1E5A2}" type="presParOf" srcId="{D9716278-5EF2-4B42-B094-243839D304A8}" destId="{F42D1F96-0E0E-42C2-89EA-4609BD6507A8}" srcOrd="0" destOrd="0" presId="urn:microsoft.com/office/officeart/2005/8/layout/equation2"/>
    <dgm:cxn modelId="{CF8CF379-DC7C-4C3D-A665-E6A25A355118}" type="presParOf" srcId="{F42D1F96-0E0E-42C2-89EA-4609BD6507A8}" destId="{6C63ED16-0C87-46DB-B90A-722108D87942}" srcOrd="0" destOrd="0" presId="urn:microsoft.com/office/officeart/2005/8/layout/equation2"/>
    <dgm:cxn modelId="{A82C466F-8B16-4E10-86EE-D3C8FF39FA30}" type="presParOf" srcId="{F42D1F96-0E0E-42C2-89EA-4609BD6507A8}" destId="{4AF5EC8B-4289-4CFA-BCBD-3AF83B6043AD}" srcOrd="1" destOrd="0" presId="urn:microsoft.com/office/officeart/2005/8/layout/equation2"/>
    <dgm:cxn modelId="{66A1B134-781A-46EF-84E4-582812DD5686}" type="presParOf" srcId="{F42D1F96-0E0E-42C2-89EA-4609BD6507A8}" destId="{0D1A605C-3A19-4FA9-8025-EC49BFBEC256}" srcOrd="2" destOrd="0" presId="urn:microsoft.com/office/officeart/2005/8/layout/equation2"/>
    <dgm:cxn modelId="{7C249046-2A84-4BDF-8470-032C422EAD84}" type="presParOf" srcId="{F42D1F96-0E0E-42C2-89EA-4609BD6507A8}" destId="{4979E6C6-6497-46DF-AC03-BF3AA4D493DF}" srcOrd="3" destOrd="0" presId="urn:microsoft.com/office/officeart/2005/8/layout/equation2"/>
    <dgm:cxn modelId="{9BEF74BF-4014-4B91-80E9-668DEB1E3389}" type="presParOf" srcId="{F42D1F96-0E0E-42C2-89EA-4609BD6507A8}" destId="{C50E787A-FE6B-4584-9040-1DACC603C7AD}" srcOrd="4" destOrd="0" presId="urn:microsoft.com/office/officeart/2005/8/layout/equation2"/>
    <dgm:cxn modelId="{2B161C4E-D3D2-434A-844A-164133FC00F3}" type="presParOf" srcId="{D9716278-5EF2-4B42-B094-243839D304A8}" destId="{4972B992-2B20-47C5-8FC5-872CEA8EF81C}" srcOrd="1" destOrd="0" presId="urn:microsoft.com/office/officeart/2005/8/layout/equation2"/>
    <dgm:cxn modelId="{4170006B-8D6C-4418-8E9C-DD6C9B05A2A5}" type="presParOf" srcId="{4972B992-2B20-47C5-8FC5-872CEA8EF81C}" destId="{B0AD2CAE-1A76-4B36-84B2-FEFF6E624AA3}" srcOrd="0" destOrd="0" presId="urn:microsoft.com/office/officeart/2005/8/layout/equation2"/>
    <dgm:cxn modelId="{5E297496-532A-4E1C-8613-F6067EC5785A}" type="presParOf" srcId="{D9716278-5EF2-4B42-B094-243839D304A8}" destId="{FB647F68-0AA2-45DB-B41F-813A320C4F21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873E707-C437-4FC2-AE07-6DD814CA4D65}">
      <dsp:nvSpPr>
        <dsp:cNvPr id="0" name=""/>
        <dsp:cNvSpPr/>
      </dsp:nvSpPr>
      <dsp:spPr>
        <a:xfrm>
          <a:off x="0" y="216021"/>
          <a:ext cx="7848872" cy="720085"/>
        </a:xfrm>
        <a:prstGeom prst="rect">
          <a:avLst/>
        </a:prstGeom>
        <a:solidFill>
          <a:schemeClr val="dk2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300" kern="1200" dirty="0">
              <a:latin typeface="Verdana" pitchFamily="34" charset="0"/>
              <a:ea typeface="Verdana" pitchFamily="34" charset="0"/>
              <a:cs typeface="Verdana" pitchFamily="34" charset="0"/>
            </a:rPr>
            <a:t>ANTIGO</a:t>
          </a:r>
        </a:p>
      </dsp:txBody>
      <dsp:txXfrm>
        <a:off x="0" y="216021"/>
        <a:ext cx="7848872" cy="720085"/>
      </dsp:txXfrm>
    </dsp:sp>
    <dsp:sp modelId="{F446C2C4-2BFB-46C2-8093-327CFD56D779}">
      <dsp:nvSpPr>
        <dsp:cNvPr id="0" name=""/>
        <dsp:cNvSpPr/>
      </dsp:nvSpPr>
      <dsp:spPr>
        <a:xfrm>
          <a:off x="3832" y="1008106"/>
          <a:ext cx="2613736" cy="34477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 err="1">
              <a:latin typeface="Verdana" pitchFamily="34" charset="0"/>
              <a:ea typeface="Verdana" pitchFamily="34" charset="0"/>
              <a:cs typeface="Verdana" pitchFamily="34" charset="0"/>
            </a:rPr>
            <a:t>Sepse</a:t>
          </a:r>
          <a:endParaRPr lang="pt-BR" sz="2400" b="1" kern="1200" dirty="0">
            <a:latin typeface="Verdana" pitchFamily="34" charset="0"/>
            <a:ea typeface="Verdana" pitchFamily="34" charset="0"/>
            <a:cs typeface="Verdana" pitchFamily="34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400" b="1" kern="1200" dirty="0">
            <a:latin typeface="Verdana" pitchFamily="34" charset="0"/>
            <a:ea typeface="Verdana" pitchFamily="34" charset="0"/>
            <a:cs typeface="Verdana" pitchFamily="34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>
              <a:latin typeface="Verdana" pitchFamily="34" charset="0"/>
              <a:ea typeface="Verdana" pitchFamily="34" charset="0"/>
              <a:cs typeface="Verdana" pitchFamily="34" charset="0"/>
            </a:rPr>
            <a:t>Infecção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>
              <a:latin typeface="Verdana" pitchFamily="34" charset="0"/>
              <a:ea typeface="Verdana" pitchFamily="34" charset="0"/>
              <a:cs typeface="Verdana" pitchFamily="34" charset="0"/>
            </a:rPr>
            <a:t> +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SRIS</a:t>
          </a:r>
          <a:endParaRPr lang="pt-BR" sz="2400" kern="1200" dirty="0"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>
        <a:off x="3832" y="1008106"/>
        <a:ext cx="2613736" cy="3447743"/>
      </dsp:txXfrm>
    </dsp:sp>
    <dsp:sp modelId="{194A4B4F-2497-4B4E-9387-4849D785E58C}">
      <dsp:nvSpPr>
        <dsp:cNvPr id="0" name=""/>
        <dsp:cNvSpPr/>
      </dsp:nvSpPr>
      <dsp:spPr>
        <a:xfrm>
          <a:off x="2617568" y="1008106"/>
          <a:ext cx="2613736" cy="34477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 err="1">
              <a:latin typeface="Verdana" pitchFamily="34" charset="0"/>
              <a:ea typeface="Verdana" pitchFamily="34" charset="0"/>
              <a:cs typeface="Verdana" pitchFamily="34" charset="0"/>
            </a:rPr>
            <a:t>Sepse</a:t>
          </a:r>
          <a:r>
            <a:rPr lang="pt-BR" sz="2400" b="1" kern="1200" dirty="0">
              <a:latin typeface="Verdana" pitchFamily="34" charset="0"/>
              <a:ea typeface="Verdana" pitchFamily="34" charset="0"/>
              <a:cs typeface="Verdana" pitchFamily="34" charset="0"/>
            </a:rPr>
            <a:t> grave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400" kern="1200" dirty="0">
            <a:latin typeface="Verdana" pitchFamily="34" charset="0"/>
            <a:ea typeface="Verdana" pitchFamily="34" charset="0"/>
            <a:cs typeface="Verdana" pitchFamily="34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err="1">
              <a:latin typeface="Verdana" pitchFamily="34" charset="0"/>
              <a:ea typeface="Verdana" pitchFamily="34" charset="0"/>
              <a:cs typeface="Verdana" pitchFamily="34" charset="0"/>
            </a:rPr>
            <a:t>Sepse</a:t>
          </a:r>
          <a:endParaRPr lang="pt-BR" sz="2400" kern="1200" dirty="0">
            <a:latin typeface="Verdana" pitchFamily="34" charset="0"/>
            <a:ea typeface="Verdana" pitchFamily="34" charset="0"/>
            <a:cs typeface="Verdana" pitchFamily="34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>
              <a:latin typeface="Verdana" pitchFamily="34" charset="0"/>
              <a:ea typeface="Verdana" pitchFamily="34" charset="0"/>
              <a:cs typeface="Verdana" pitchFamily="34" charset="0"/>
            </a:rPr>
            <a:t>+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>
              <a:latin typeface="Verdana" pitchFamily="34" charset="0"/>
              <a:ea typeface="Verdana" pitchFamily="34" charset="0"/>
              <a:cs typeface="Verdana" pitchFamily="34" charset="0"/>
            </a:rPr>
            <a:t>Disfunção Orgânica</a:t>
          </a:r>
        </a:p>
      </dsp:txBody>
      <dsp:txXfrm>
        <a:off x="2617568" y="1008106"/>
        <a:ext cx="2613736" cy="3447743"/>
      </dsp:txXfrm>
    </dsp:sp>
    <dsp:sp modelId="{BF600C41-4CE4-440A-8FA8-C780F81C6FFD}">
      <dsp:nvSpPr>
        <dsp:cNvPr id="0" name=""/>
        <dsp:cNvSpPr/>
      </dsp:nvSpPr>
      <dsp:spPr>
        <a:xfrm>
          <a:off x="5231304" y="1008106"/>
          <a:ext cx="2613736" cy="34477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>
              <a:latin typeface="Verdana" pitchFamily="34" charset="0"/>
              <a:ea typeface="Verdana" pitchFamily="34" charset="0"/>
              <a:cs typeface="Verdana" pitchFamily="34" charset="0"/>
            </a:rPr>
            <a:t>Choque Séptico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400" b="1" kern="1200" dirty="0">
            <a:latin typeface="Verdana" pitchFamily="34" charset="0"/>
            <a:ea typeface="Verdana" pitchFamily="34" charset="0"/>
            <a:cs typeface="Verdana" pitchFamily="34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>
              <a:latin typeface="Verdana" pitchFamily="34" charset="0"/>
              <a:ea typeface="Verdana" pitchFamily="34" charset="0"/>
              <a:cs typeface="Verdana" pitchFamily="34" charset="0"/>
            </a:rPr>
            <a:t>Hipotensão persistente (refratária)</a:t>
          </a:r>
        </a:p>
      </dsp:txBody>
      <dsp:txXfrm>
        <a:off x="5231304" y="1008106"/>
        <a:ext cx="2613736" cy="3447743"/>
      </dsp:txXfrm>
    </dsp:sp>
    <dsp:sp modelId="{CAA0FC9E-4713-4B34-B519-29BB51DA4727}">
      <dsp:nvSpPr>
        <dsp:cNvPr id="0" name=""/>
        <dsp:cNvSpPr/>
      </dsp:nvSpPr>
      <dsp:spPr>
        <a:xfrm>
          <a:off x="0" y="4991594"/>
          <a:ext cx="7848872" cy="481013"/>
        </a:xfrm>
        <a:prstGeom prst="rect">
          <a:avLst/>
        </a:prstGeom>
        <a:solidFill>
          <a:schemeClr val="dk2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873E707-C437-4FC2-AE07-6DD814CA4D65}">
      <dsp:nvSpPr>
        <dsp:cNvPr id="0" name=""/>
        <dsp:cNvSpPr/>
      </dsp:nvSpPr>
      <dsp:spPr>
        <a:xfrm>
          <a:off x="0" y="216021"/>
          <a:ext cx="7848873" cy="720085"/>
        </a:xfrm>
        <a:prstGeom prst="rect">
          <a:avLst/>
        </a:prstGeom>
        <a:solidFill>
          <a:schemeClr val="dk2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300" kern="1200" dirty="0">
              <a:latin typeface="Verdana" pitchFamily="34" charset="0"/>
              <a:ea typeface="Verdana" pitchFamily="34" charset="0"/>
              <a:cs typeface="Verdana" pitchFamily="34" charset="0"/>
            </a:rPr>
            <a:t>Nova Diretriz: JAMA</a:t>
          </a:r>
        </a:p>
      </dsp:txBody>
      <dsp:txXfrm>
        <a:off x="0" y="216021"/>
        <a:ext cx="7848873" cy="720085"/>
      </dsp:txXfrm>
    </dsp:sp>
    <dsp:sp modelId="{F446C2C4-2BFB-46C2-8093-327CFD56D779}">
      <dsp:nvSpPr>
        <dsp:cNvPr id="0" name=""/>
        <dsp:cNvSpPr/>
      </dsp:nvSpPr>
      <dsp:spPr>
        <a:xfrm>
          <a:off x="3832" y="1016760"/>
          <a:ext cx="2613736" cy="34477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 err="1">
              <a:latin typeface="Verdana" pitchFamily="34" charset="0"/>
              <a:ea typeface="Verdana" pitchFamily="34" charset="0"/>
              <a:cs typeface="Verdana" pitchFamily="34" charset="0"/>
            </a:rPr>
            <a:t>Sepse</a:t>
          </a:r>
          <a:endParaRPr lang="pt-BR" sz="2400" b="1" kern="1200" dirty="0">
            <a:latin typeface="Verdana" pitchFamily="34" charset="0"/>
            <a:ea typeface="Verdana" pitchFamily="34" charset="0"/>
            <a:cs typeface="Verdana" pitchFamily="34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400" b="1" kern="1200" dirty="0">
            <a:latin typeface="Verdana" pitchFamily="34" charset="0"/>
            <a:ea typeface="Verdana" pitchFamily="34" charset="0"/>
            <a:cs typeface="Verdana" pitchFamily="34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>
              <a:latin typeface="Verdana" pitchFamily="34" charset="0"/>
              <a:ea typeface="Verdana" pitchFamily="34" charset="0"/>
              <a:cs typeface="Verdana" pitchFamily="34" charset="0"/>
            </a:rPr>
            <a:t>Infecção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>
              <a:latin typeface="Verdana" pitchFamily="34" charset="0"/>
              <a:ea typeface="Verdana" pitchFamily="34" charset="0"/>
              <a:cs typeface="Verdana" pitchFamily="34" charset="0"/>
            </a:rPr>
            <a:t> +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SRIS</a:t>
          </a:r>
          <a:endParaRPr lang="pt-BR" sz="2400" kern="1200" dirty="0"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>
        <a:off x="3832" y="1016760"/>
        <a:ext cx="2613736" cy="3447743"/>
      </dsp:txXfrm>
    </dsp:sp>
    <dsp:sp modelId="{194A4B4F-2497-4B4E-9387-4849D785E58C}">
      <dsp:nvSpPr>
        <dsp:cNvPr id="0" name=""/>
        <dsp:cNvSpPr/>
      </dsp:nvSpPr>
      <dsp:spPr>
        <a:xfrm>
          <a:off x="2617568" y="1008106"/>
          <a:ext cx="2613736" cy="34477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 err="1">
              <a:latin typeface="Verdana" pitchFamily="34" charset="0"/>
              <a:ea typeface="Verdana" pitchFamily="34" charset="0"/>
              <a:cs typeface="Verdana" pitchFamily="34" charset="0"/>
            </a:rPr>
            <a:t>Sepse</a:t>
          </a:r>
          <a:r>
            <a:rPr lang="pt-BR" sz="2400" b="1" kern="1200" dirty="0">
              <a:latin typeface="Verdana" pitchFamily="34" charset="0"/>
              <a:ea typeface="Verdana" pitchFamily="34" charset="0"/>
              <a:cs typeface="Verdana" pitchFamily="34" charset="0"/>
            </a:rPr>
            <a:t> grave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400" kern="1200" dirty="0">
            <a:latin typeface="Verdana" pitchFamily="34" charset="0"/>
            <a:ea typeface="Verdana" pitchFamily="34" charset="0"/>
            <a:cs typeface="Verdana" pitchFamily="34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err="1">
              <a:latin typeface="Verdana" pitchFamily="34" charset="0"/>
              <a:ea typeface="Verdana" pitchFamily="34" charset="0"/>
              <a:cs typeface="Verdana" pitchFamily="34" charset="0"/>
            </a:rPr>
            <a:t>Sepse</a:t>
          </a:r>
          <a:endParaRPr lang="pt-BR" sz="2400" kern="1200" dirty="0">
            <a:latin typeface="Verdana" pitchFamily="34" charset="0"/>
            <a:ea typeface="Verdana" pitchFamily="34" charset="0"/>
            <a:cs typeface="Verdana" pitchFamily="34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>
              <a:latin typeface="Verdana" pitchFamily="34" charset="0"/>
              <a:ea typeface="Verdana" pitchFamily="34" charset="0"/>
              <a:cs typeface="Verdana" pitchFamily="34" charset="0"/>
            </a:rPr>
            <a:t>+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>
              <a:latin typeface="Verdana" pitchFamily="34" charset="0"/>
              <a:ea typeface="Verdana" pitchFamily="34" charset="0"/>
              <a:cs typeface="Verdana" pitchFamily="34" charset="0"/>
            </a:rPr>
            <a:t>Disfunção Orgânica</a:t>
          </a:r>
        </a:p>
      </dsp:txBody>
      <dsp:txXfrm>
        <a:off x="2617568" y="1008106"/>
        <a:ext cx="2613736" cy="3447743"/>
      </dsp:txXfrm>
    </dsp:sp>
    <dsp:sp modelId="{BF600C41-4CE4-440A-8FA8-C780F81C6FFD}">
      <dsp:nvSpPr>
        <dsp:cNvPr id="0" name=""/>
        <dsp:cNvSpPr/>
      </dsp:nvSpPr>
      <dsp:spPr>
        <a:xfrm>
          <a:off x="5235136" y="1008106"/>
          <a:ext cx="2613736" cy="34477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>
              <a:latin typeface="Verdana" pitchFamily="34" charset="0"/>
              <a:ea typeface="Verdana" pitchFamily="34" charset="0"/>
              <a:cs typeface="Verdana" pitchFamily="34" charset="0"/>
            </a:rPr>
            <a:t>Choque Séptico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400" b="1" kern="1200" dirty="0">
            <a:latin typeface="Verdana" pitchFamily="34" charset="0"/>
            <a:ea typeface="Verdana" pitchFamily="34" charset="0"/>
            <a:cs typeface="Verdana" pitchFamily="34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>
              <a:latin typeface="Verdana" pitchFamily="34" charset="0"/>
              <a:ea typeface="Verdana" pitchFamily="34" charset="0"/>
              <a:cs typeface="Verdana" pitchFamily="34" charset="0"/>
            </a:rPr>
            <a:t>Hipotensão persistente (refratária)</a:t>
          </a:r>
        </a:p>
      </dsp:txBody>
      <dsp:txXfrm>
        <a:off x="5235136" y="1008106"/>
        <a:ext cx="2613736" cy="3447743"/>
      </dsp:txXfrm>
    </dsp:sp>
    <dsp:sp modelId="{CAA0FC9E-4713-4B34-B519-29BB51DA4727}">
      <dsp:nvSpPr>
        <dsp:cNvPr id="0" name=""/>
        <dsp:cNvSpPr/>
      </dsp:nvSpPr>
      <dsp:spPr>
        <a:xfrm>
          <a:off x="0" y="4968551"/>
          <a:ext cx="7848873" cy="481013"/>
        </a:xfrm>
        <a:prstGeom prst="rect">
          <a:avLst/>
        </a:prstGeom>
        <a:solidFill>
          <a:schemeClr val="dk2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E5A3626-BF2E-410A-AC3F-9FC9AA8E338B}">
      <dsp:nvSpPr>
        <dsp:cNvPr id="0" name=""/>
        <dsp:cNvSpPr/>
      </dsp:nvSpPr>
      <dsp:spPr>
        <a:xfrm>
          <a:off x="821232" y="371091"/>
          <a:ext cx="2587615" cy="898644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0A122C-18D3-4A2F-8EC1-BE3780309396}">
      <dsp:nvSpPr>
        <dsp:cNvPr id="0" name=""/>
        <dsp:cNvSpPr/>
      </dsp:nvSpPr>
      <dsp:spPr>
        <a:xfrm>
          <a:off x="1868314" y="2571567"/>
          <a:ext cx="501475" cy="320944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9BFFAB-32B9-4271-89A3-A35281140370}">
      <dsp:nvSpPr>
        <dsp:cNvPr id="0" name=""/>
        <dsp:cNvSpPr/>
      </dsp:nvSpPr>
      <dsp:spPr>
        <a:xfrm>
          <a:off x="915510" y="2828322"/>
          <a:ext cx="2407083" cy="6017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ANTIBIÓTICO E HIDRATAÇÃO VIGOROSA</a:t>
          </a:r>
          <a:endParaRPr lang="pt-BR" sz="1400" kern="1200" dirty="0"/>
        </a:p>
      </dsp:txBody>
      <dsp:txXfrm>
        <a:off x="915510" y="2828322"/>
        <a:ext cx="2407083" cy="601770"/>
      </dsp:txXfrm>
    </dsp:sp>
    <dsp:sp modelId="{296CDE99-DCAD-4C82-B095-F3BE7A578FD5}">
      <dsp:nvSpPr>
        <dsp:cNvPr id="0" name=""/>
        <dsp:cNvSpPr/>
      </dsp:nvSpPr>
      <dsp:spPr>
        <a:xfrm>
          <a:off x="1835175" y="1525538"/>
          <a:ext cx="756308" cy="52985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/>
            <a:t>I</a:t>
          </a:r>
          <a:endParaRPr lang="pt-BR" sz="2200" kern="1200" dirty="0"/>
        </a:p>
      </dsp:txBody>
      <dsp:txXfrm>
        <a:off x="1835175" y="1525538"/>
        <a:ext cx="756308" cy="529859"/>
      </dsp:txXfrm>
    </dsp:sp>
    <dsp:sp modelId="{B68EEAFA-B953-4D02-849C-507099927380}">
      <dsp:nvSpPr>
        <dsp:cNvPr id="0" name=""/>
        <dsp:cNvSpPr/>
      </dsp:nvSpPr>
      <dsp:spPr>
        <a:xfrm>
          <a:off x="1174190" y="795585"/>
          <a:ext cx="786475" cy="63537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/>
            <a:t>R</a:t>
          </a:r>
          <a:endParaRPr lang="pt-BR" sz="2200" kern="1200" dirty="0"/>
        </a:p>
      </dsp:txBody>
      <dsp:txXfrm>
        <a:off x="1174190" y="795585"/>
        <a:ext cx="786475" cy="635379"/>
      </dsp:txXfrm>
    </dsp:sp>
    <dsp:sp modelId="{B3828EC9-7756-4155-AD78-3A4BD5116087}">
      <dsp:nvSpPr>
        <dsp:cNvPr id="0" name=""/>
        <dsp:cNvSpPr/>
      </dsp:nvSpPr>
      <dsp:spPr>
        <a:xfrm>
          <a:off x="2016226" y="600749"/>
          <a:ext cx="947834" cy="5885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/>
            <a:t>S</a:t>
          </a:r>
          <a:endParaRPr lang="pt-BR" sz="2200" kern="1200" dirty="0"/>
        </a:p>
      </dsp:txBody>
      <dsp:txXfrm>
        <a:off x="2016226" y="600749"/>
        <a:ext cx="947834" cy="588568"/>
      </dsp:txXfrm>
    </dsp:sp>
    <dsp:sp modelId="{415D8961-24F7-42CD-A6E3-F46BD1D8F87B}">
      <dsp:nvSpPr>
        <dsp:cNvPr id="0" name=""/>
        <dsp:cNvSpPr/>
      </dsp:nvSpPr>
      <dsp:spPr>
        <a:xfrm>
          <a:off x="576037" y="-220648"/>
          <a:ext cx="3096364" cy="3209441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C63ED16-0C87-46DB-B90A-722108D87942}">
      <dsp:nvSpPr>
        <dsp:cNvPr id="0" name=""/>
        <dsp:cNvSpPr/>
      </dsp:nvSpPr>
      <dsp:spPr>
        <a:xfrm>
          <a:off x="2756" y="314358"/>
          <a:ext cx="978577" cy="97857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kern="1200" dirty="0" smtClean="0"/>
            <a:t>SEPSE</a:t>
          </a:r>
          <a:endParaRPr lang="pt-BR" sz="1900" kern="1200" dirty="0"/>
        </a:p>
      </dsp:txBody>
      <dsp:txXfrm>
        <a:off x="2756" y="314358"/>
        <a:ext cx="978577" cy="978577"/>
      </dsp:txXfrm>
    </dsp:sp>
    <dsp:sp modelId="{0D1A605C-3A19-4FA9-8025-EC49BFBEC256}">
      <dsp:nvSpPr>
        <dsp:cNvPr id="0" name=""/>
        <dsp:cNvSpPr/>
      </dsp:nvSpPr>
      <dsp:spPr>
        <a:xfrm>
          <a:off x="208257" y="1372396"/>
          <a:ext cx="567574" cy="567574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900" kern="1200"/>
        </a:p>
      </dsp:txBody>
      <dsp:txXfrm>
        <a:off x="208257" y="1372396"/>
        <a:ext cx="567574" cy="567574"/>
      </dsp:txXfrm>
    </dsp:sp>
    <dsp:sp modelId="{C50E787A-FE6B-4584-9040-1DACC603C7AD}">
      <dsp:nvSpPr>
        <dsp:cNvPr id="0" name=""/>
        <dsp:cNvSpPr/>
      </dsp:nvSpPr>
      <dsp:spPr>
        <a:xfrm>
          <a:off x="2756" y="2019431"/>
          <a:ext cx="978577" cy="97857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kern="1200" dirty="0" err="1" smtClean="0"/>
            <a:t>qSOFA</a:t>
          </a:r>
          <a:endParaRPr lang="pt-BR" sz="1900" kern="1200" dirty="0"/>
        </a:p>
      </dsp:txBody>
      <dsp:txXfrm>
        <a:off x="2756" y="2019431"/>
        <a:ext cx="978577" cy="978577"/>
      </dsp:txXfrm>
    </dsp:sp>
    <dsp:sp modelId="{4972B992-2B20-47C5-8FC5-872CEA8EF81C}">
      <dsp:nvSpPr>
        <dsp:cNvPr id="0" name=""/>
        <dsp:cNvSpPr/>
      </dsp:nvSpPr>
      <dsp:spPr>
        <a:xfrm>
          <a:off x="1128120" y="1474168"/>
          <a:ext cx="311187" cy="36403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500" kern="1200"/>
        </a:p>
      </dsp:txBody>
      <dsp:txXfrm>
        <a:off x="1128120" y="1474168"/>
        <a:ext cx="311187" cy="364030"/>
      </dsp:txXfrm>
    </dsp:sp>
    <dsp:sp modelId="{FB647F68-0AA2-45DB-B41F-813A320C4F21}">
      <dsp:nvSpPr>
        <dsp:cNvPr id="0" name=""/>
        <dsp:cNvSpPr/>
      </dsp:nvSpPr>
      <dsp:spPr>
        <a:xfrm>
          <a:off x="1568480" y="677606"/>
          <a:ext cx="1957154" cy="195715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kern="1200" dirty="0" smtClean="0"/>
            <a:t>ANTIBIOTICO E HIDRATAÇÃO VIGOROSA</a:t>
          </a:r>
          <a:endParaRPr lang="pt-BR" sz="1900" kern="1200" dirty="0"/>
        </a:p>
      </dsp:txBody>
      <dsp:txXfrm>
        <a:off x="1568480" y="677606"/>
        <a:ext cx="1957154" cy="19571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4975" cy="500063"/>
          </a:xfrm>
          <a:prstGeom prst="rect">
            <a:avLst/>
          </a:prstGeom>
        </p:spPr>
        <p:txBody>
          <a:bodyPr vert="horz" lIns="92171" tIns="46086" rIns="92171" bIns="46086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7788" y="0"/>
            <a:ext cx="2974975" cy="500063"/>
          </a:xfrm>
          <a:prstGeom prst="rect">
            <a:avLst/>
          </a:prstGeom>
        </p:spPr>
        <p:txBody>
          <a:bodyPr vert="horz" lIns="92171" tIns="46086" rIns="92171" bIns="46086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CB5DCB25-AAF2-498B-A88A-0471A34B1ABB}" type="datetimeFigureOut">
              <a:rPr lang="pt-BR"/>
              <a:pPr>
                <a:defRPr/>
              </a:pPr>
              <a:t>27/09/2017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94838"/>
            <a:ext cx="2974975" cy="500062"/>
          </a:xfrm>
          <a:prstGeom prst="rect">
            <a:avLst/>
          </a:prstGeom>
        </p:spPr>
        <p:txBody>
          <a:bodyPr vert="horz" lIns="92171" tIns="46086" rIns="92171" bIns="46086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7788" y="9494838"/>
            <a:ext cx="2974975" cy="500062"/>
          </a:xfrm>
          <a:prstGeom prst="rect">
            <a:avLst/>
          </a:prstGeom>
        </p:spPr>
        <p:txBody>
          <a:bodyPr vert="horz" wrap="square" lIns="92171" tIns="46086" rIns="92171" bIns="4608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8B933509-7456-4B24-A44C-67BC06669AF3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4975" cy="5000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7788" y="0"/>
            <a:ext cx="2974975" cy="5000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75E21B-9244-4500-8385-0B55C1E093A9}" type="datetimeFigureOut">
              <a:rPr lang="pt-BR" smtClean="0"/>
              <a:pPr/>
              <a:t>27/09/2017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725488" y="749300"/>
            <a:ext cx="5413375" cy="3749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748213"/>
            <a:ext cx="5492750" cy="4498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94838"/>
            <a:ext cx="2974975" cy="5000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7788" y="9494838"/>
            <a:ext cx="2974975" cy="5000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4B5F32-89E2-41F7-9B96-4E197F6846D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175" y="490538"/>
            <a:ext cx="725488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8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588" y="0"/>
            <a:ext cx="723901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Imagem 1"/>
          <p:cNvPicPr>
            <a:picLocks noChangeAspect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513" y="209550"/>
            <a:ext cx="630237" cy="47625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808080">
                <a:alpha val="39998"/>
              </a:srgbClr>
            </a:outerShdw>
          </a:effectLst>
          <a:extLst/>
        </p:spPr>
      </p:pic>
      <p:cxnSp>
        <p:nvCxnSpPr>
          <p:cNvPr id="9" name="Conector reto 8"/>
          <p:cNvCxnSpPr>
            <a:cxnSpLocks noChangeShapeType="1"/>
          </p:cNvCxnSpPr>
          <p:nvPr userDrawn="1"/>
        </p:nvCxnSpPr>
        <p:spPr bwMode="auto">
          <a:xfrm flipH="1">
            <a:off x="0" y="850900"/>
            <a:ext cx="9658350" cy="0"/>
          </a:xfrm>
          <a:prstGeom prst="line">
            <a:avLst/>
          </a:prstGeom>
          <a:noFill/>
          <a:ln w="19050">
            <a:solidFill>
              <a:srgbClr val="9C7F2E"/>
            </a:solidFill>
            <a:round/>
            <a:headEnd/>
            <a:tailEnd/>
          </a:ln>
          <a:effectLst>
            <a:outerShdw blurRad="50800" dist="12700" dir="2700000" algn="tl" rotWithShape="0">
              <a:srgbClr val="808080">
                <a:alpha val="39998"/>
              </a:srgbClr>
            </a:outerShdw>
          </a:effectLst>
          <a:extLst/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7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br/url?sa=i&amp;rct=j&amp;q=&amp;esrc=s&amp;source=images&amp;cd=&amp;cad=rja&amp;uact=8&amp;ved=0CAcQjRw&amp;url=http://www.hospitalmetropolitano.com.br/institucional/qualidade-e-seguranca/&amp;ei=eLUvVe67CYHpgwS6oYCQDg&amp;bvm=bv.91071109,d.eXY&amp;psig=AFQjCNGGRsRFU9CC6dLeKpX1gKQNUH6iOg&amp;ust=1429276401697147" TargetMode="External"/><Relationship Id="rId2" Type="http://schemas.openxmlformats.org/officeDocument/2006/relationships/hyperlink" Target="http://www.google.com.br/url?sa=i&amp;rct=j&amp;q=&amp;esrc=s&amp;source=images&amp;cd=&amp;cad=rja&amp;uact=8&amp;ved=0CAcQjRw&amp;url=http://www.ccih.med.br/cqh2001-programa.html&amp;ei=P7EvVbHmDoGzggTfmIGwCQ&amp;psig=AFQjCNHlxQ_8YclnWtd8K0jJg3MMuadmmw&amp;ust=1429275267953930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upo 4"/>
          <p:cNvGrpSpPr>
            <a:grpSpLocks/>
          </p:cNvGrpSpPr>
          <p:nvPr/>
        </p:nvGrpSpPr>
        <p:grpSpPr bwMode="auto">
          <a:xfrm>
            <a:off x="12700" y="0"/>
            <a:ext cx="9893300" cy="6985000"/>
            <a:chOff x="-2773008" y="-1736523"/>
            <a:chExt cx="17109256" cy="9801031"/>
          </a:xfrm>
        </p:grpSpPr>
        <p:pic>
          <p:nvPicPr>
            <p:cNvPr id="2054" name="Imagem 1" descr="Apresentação ppt institucional RDSL.jpg2.jp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2773008" y="-1736523"/>
              <a:ext cx="17109256" cy="98010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" name="Retângulo 1"/>
            <p:cNvSpPr/>
            <p:nvPr/>
          </p:nvSpPr>
          <p:spPr>
            <a:xfrm>
              <a:off x="11736367" y="6480751"/>
              <a:ext cx="2306126" cy="12229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pt-BR"/>
            </a:p>
          </p:txBody>
        </p:sp>
      </p:grpSp>
      <p:sp>
        <p:nvSpPr>
          <p:cNvPr id="3" name="CaixaDeTexto 2"/>
          <p:cNvSpPr txBox="1">
            <a:spLocks noChangeArrowheads="1"/>
          </p:cNvSpPr>
          <p:nvPr/>
        </p:nvSpPr>
        <p:spPr bwMode="auto">
          <a:xfrm>
            <a:off x="1173163" y="2019300"/>
            <a:ext cx="8045450" cy="157003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808080">
                <a:alpha val="39998"/>
              </a:srgbClr>
            </a:outerShdw>
          </a:effectLst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pt-BR" altLang="pt-BR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Detecção Precoce e Manejo Clínico da Sepse</a:t>
            </a:r>
          </a:p>
        </p:txBody>
      </p:sp>
      <p:sp>
        <p:nvSpPr>
          <p:cNvPr id="2052" name="CaixaDeTexto 3"/>
          <p:cNvSpPr txBox="1">
            <a:spLocks noChangeArrowheads="1"/>
          </p:cNvSpPr>
          <p:nvPr/>
        </p:nvSpPr>
        <p:spPr bwMode="auto">
          <a:xfrm>
            <a:off x="744538" y="5386388"/>
            <a:ext cx="55832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pt-BR" altLang="pt-BR" i="1">
                <a:solidFill>
                  <a:schemeClr val="bg1"/>
                </a:solidFill>
              </a:rPr>
              <a:t>Dr André L. Negrão Albanez</a:t>
            </a:r>
          </a:p>
          <a:p>
            <a:pPr eaLnBrk="1" hangingPunct="1"/>
            <a:r>
              <a:rPr lang="pt-BR" altLang="pt-BR" i="1">
                <a:solidFill>
                  <a:schemeClr val="bg1"/>
                </a:solidFill>
              </a:rPr>
              <a:t>Diretor médico Hospital Rede Dor São Luiz- Morumbi</a:t>
            </a:r>
          </a:p>
        </p:txBody>
      </p:sp>
      <p:pic>
        <p:nvPicPr>
          <p:cNvPr id="2053" name="Imagem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43925" y="5732463"/>
            <a:ext cx="1163638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216696" y="476672"/>
            <a:ext cx="5328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Detecção Precoce e Manejo Clínico da </a:t>
            </a:r>
            <a:r>
              <a:rPr lang="pt-BR" altLang="pt-BR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Sepse</a:t>
            </a:r>
            <a:endParaRPr lang="pt-BR" altLang="pt-BR" b="1" dirty="0" smtClean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  <a:p>
            <a:endParaRPr lang="pt-BR" dirty="0"/>
          </a:p>
        </p:txBody>
      </p:sp>
      <p:pic>
        <p:nvPicPr>
          <p:cNvPr id="4" name="Espaço Reservado para Conteúdo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37550" y="333375"/>
            <a:ext cx="14430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1136576" y="2132856"/>
            <a:ext cx="6912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	</a:t>
            </a:r>
            <a:r>
              <a:rPr lang="pt-BR" dirty="0" smtClean="0"/>
              <a:t>	</a:t>
            </a:r>
            <a:endParaRPr lang="pt-BR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2576736" y="980728"/>
            <a:ext cx="46215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ESTATÍSTICA</a:t>
            </a:r>
            <a:endParaRPr lang="pt-BR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2216696" y="2708920"/>
            <a:ext cx="61206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dirty="0" smtClean="0"/>
              <a:t> 25% DE TODOS OS LEITOS DE UTI DO BRASIL</a:t>
            </a:r>
          </a:p>
          <a:p>
            <a:pPr>
              <a:buFont typeface="Arial" pitchFamily="34" charset="0"/>
              <a:buChar char="•"/>
            </a:pPr>
            <a:r>
              <a:rPr lang="pt-BR" dirty="0"/>
              <a:t> </a:t>
            </a:r>
            <a:r>
              <a:rPr lang="pt-BR" dirty="0" smtClean="0"/>
              <a:t>28% A 54% DE MORTALIDADE NO BRASIL</a:t>
            </a:r>
          </a:p>
          <a:p>
            <a:pPr>
              <a:buFont typeface="Arial" pitchFamily="34" charset="0"/>
              <a:buChar char="•"/>
            </a:pPr>
            <a:r>
              <a:rPr lang="pt-BR" dirty="0"/>
              <a:t> </a:t>
            </a:r>
            <a:r>
              <a:rPr lang="pt-BR" dirty="0" smtClean="0"/>
              <a:t>20 A 30 MILHÕES DE CASOS NO MUNDO</a:t>
            </a:r>
          </a:p>
          <a:p>
            <a:pPr>
              <a:buFont typeface="Arial" pitchFamily="34" charset="0"/>
              <a:buChar char="•"/>
            </a:pPr>
            <a:r>
              <a:rPr lang="pt-BR" dirty="0"/>
              <a:t> </a:t>
            </a:r>
            <a:r>
              <a:rPr lang="pt-BR" dirty="0" smtClean="0"/>
              <a:t>1000 PESSOAS POR HORA NO MUNDO  </a:t>
            </a:r>
          </a:p>
          <a:p>
            <a:pPr>
              <a:buFont typeface="Arial" pitchFamily="34" charset="0"/>
              <a:buChar char="•"/>
            </a:pPr>
            <a:r>
              <a:rPr lang="pt-BR" dirty="0"/>
              <a:t> </a:t>
            </a:r>
            <a:r>
              <a:rPr lang="pt-BR" dirty="0" smtClean="0"/>
              <a:t>24 MIL PESSOAS MORREM POR DIA</a:t>
            </a:r>
          </a:p>
          <a:p>
            <a:pPr>
              <a:buFont typeface="Arial" pitchFamily="34" charset="0"/>
              <a:buChar char="•"/>
            </a:pPr>
            <a:r>
              <a:rPr lang="pt-BR" dirty="0"/>
              <a:t> </a:t>
            </a:r>
            <a:r>
              <a:rPr lang="pt-BR" dirty="0" smtClean="0"/>
              <a:t>8 MILHÕES DE VIDA POR ANO</a:t>
            </a:r>
          </a:p>
          <a:p>
            <a:pPr>
              <a:buFont typeface="Arial" pitchFamily="34" charset="0"/>
              <a:buChar char="•"/>
            </a:pPr>
            <a:r>
              <a:rPr lang="pt-BR" dirty="0"/>
              <a:t> </a:t>
            </a:r>
            <a:r>
              <a:rPr lang="pt-BR" dirty="0" smtClean="0"/>
              <a:t>8 A 13% DE AUMENTO TAXA ANUAL 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Espaço Reservado para Conteúdo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93088" y="188913"/>
            <a:ext cx="14430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5" descr="C:\Users\vbarreto\AppData\Local\Microsoft\Windows\Temporary Internet Files\Content.IE5\C7YURA2A\foto.JPG"/>
          <p:cNvPicPr>
            <a:picLocks noChangeAspect="1" noChangeArrowheads="1"/>
          </p:cNvPicPr>
          <p:nvPr/>
        </p:nvPicPr>
        <p:blipFill>
          <a:blip r:embed="rId3" cstate="print"/>
          <a:srcRect l="17027" t="19550" r="13271" b="17015"/>
          <a:stretch>
            <a:fillRect/>
          </a:stretch>
        </p:blipFill>
        <p:spPr bwMode="auto">
          <a:xfrm>
            <a:off x="1784350" y="1484313"/>
            <a:ext cx="6686550" cy="456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CaixaDeTexto 3"/>
          <p:cNvSpPr txBox="1">
            <a:spLocks noChangeArrowheads="1"/>
          </p:cNvSpPr>
          <p:nvPr/>
        </p:nvSpPr>
        <p:spPr bwMode="auto">
          <a:xfrm>
            <a:off x="2505075" y="620713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pt-BR" altLang="pt-BR"/>
          </a:p>
        </p:txBody>
      </p:sp>
      <p:sp>
        <p:nvSpPr>
          <p:cNvPr id="6" name="CaixaDeTexto 5"/>
          <p:cNvSpPr txBox="1"/>
          <p:nvPr/>
        </p:nvSpPr>
        <p:spPr>
          <a:xfrm>
            <a:off x="2216150" y="373063"/>
            <a:ext cx="54737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altLang="pt-BR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Detecção Precoce e Manejo Clínico da </a:t>
            </a:r>
            <a:r>
              <a:rPr lang="pt-BR" altLang="pt-BR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Sepse</a:t>
            </a:r>
            <a:endParaRPr lang="pt-BR" altLang="pt-BR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Espaço Reservado para Conteúdo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93088" y="188913"/>
            <a:ext cx="14430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CaixaDeTexto 3"/>
          <p:cNvSpPr txBox="1">
            <a:spLocks noChangeArrowheads="1"/>
          </p:cNvSpPr>
          <p:nvPr/>
        </p:nvSpPr>
        <p:spPr bwMode="auto">
          <a:xfrm>
            <a:off x="2505075" y="620713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pt-BR" altLang="pt-BR"/>
          </a:p>
        </p:txBody>
      </p:sp>
      <p:sp>
        <p:nvSpPr>
          <p:cNvPr id="6" name="CaixaDeTexto 5"/>
          <p:cNvSpPr txBox="1"/>
          <p:nvPr/>
        </p:nvSpPr>
        <p:spPr>
          <a:xfrm>
            <a:off x="2216150" y="373063"/>
            <a:ext cx="54737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altLang="pt-BR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Detecção Precoce e Manejo Clínico da </a:t>
            </a:r>
            <a:r>
              <a:rPr lang="pt-BR" altLang="pt-BR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Sepse</a:t>
            </a:r>
            <a:endParaRPr lang="pt-BR" altLang="pt-BR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36866" name="Picture 2" descr="Resultado de imagem para sepsis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4688" y="1988840"/>
            <a:ext cx="6279086" cy="410793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1065213" y="981075"/>
          <a:ext cx="8496300" cy="561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2100">
                  <a:extLst>
                    <a:ext uri="{9D8B030D-6E8A-4147-A177-3AD203B41FA5}"/>
                  </a:extLst>
                </a:gridCol>
                <a:gridCol w="2832100">
                  <a:extLst>
                    <a:ext uri="{9D8B030D-6E8A-4147-A177-3AD203B41FA5}"/>
                  </a:extLst>
                </a:gridCol>
                <a:gridCol w="2832100">
                  <a:extLst>
                    <a:ext uri="{9D8B030D-6E8A-4147-A177-3AD203B41FA5}"/>
                  </a:extLst>
                </a:gridCol>
              </a:tblGrid>
              <a:tr h="640069">
                <a:tc>
                  <a:txBody>
                    <a:bodyPr/>
                    <a:lstStyle/>
                    <a:p>
                      <a:r>
                        <a:rPr lang="pt-BR" sz="1800" dirty="0"/>
                        <a:t>Classificação antiga </a:t>
                      </a:r>
                    </a:p>
                  </a:txBody>
                  <a:tcPr marL="91433" marR="91433" marT="45715" marB="45715"/>
                </a:tc>
                <a:tc>
                  <a:txBody>
                    <a:bodyPr/>
                    <a:lstStyle/>
                    <a:p>
                      <a:r>
                        <a:rPr lang="pt-BR" sz="1800" dirty="0"/>
                        <a:t>Classificação atual (a ser usada) </a:t>
                      </a:r>
                    </a:p>
                  </a:txBody>
                  <a:tcPr marL="91433" marR="91433" marT="45715" marB="45715"/>
                </a:tc>
                <a:tc>
                  <a:txBody>
                    <a:bodyPr/>
                    <a:lstStyle/>
                    <a:p>
                      <a:r>
                        <a:rPr lang="pt-BR" sz="1800" dirty="0"/>
                        <a:t>Característica</a:t>
                      </a:r>
                    </a:p>
                  </a:txBody>
                  <a:tcPr marL="91433" marR="91433" marT="45715" marB="45715"/>
                </a:tc>
                <a:extLst>
                  <a:ext uri="{0D108BD9-81ED-4DB2-BD59-A6C34878D82A}"/>
                </a:extLst>
              </a:tr>
              <a:tr h="1618090">
                <a:tc>
                  <a:txBody>
                    <a:bodyPr/>
                    <a:lstStyle/>
                    <a:p>
                      <a:r>
                        <a:rPr lang="pt-BR" sz="1800" dirty="0" err="1"/>
                        <a:t>Sepse</a:t>
                      </a:r>
                      <a:endParaRPr lang="pt-BR" sz="1800" dirty="0"/>
                    </a:p>
                  </a:txBody>
                  <a:tcPr marL="91433" marR="91433" marT="45715" marB="45715"/>
                </a:tc>
                <a:tc>
                  <a:txBody>
                    <a:bodyPr/>
                    <a:lstStyle/>
                    <a:p>
                      <a:r>
                        <a:rPr lang="pt-BR" sz="1800" dirty="0"/>
                        <a:t>Infecção</a:t>
                      </a:r>
                      <a:r>
                        <a:rPr lang="pt-BR" sz="1800" baseline="0" dirty="0"/>
                        <a:t> sem disfunção</a:t>
                      </a:r>
                      <a:endParaRPr lang="pt-BR" sz="1800" dirty="0"/>
                    </a:p>
                  </a:txBody>
                  <a:tcPr marL="91433" marR="91433" marT="45715" marB="45715"/>
                </a:tc>
                <a:tc>
                  <a:txBody>
                    <a:bodyPr/>
                    <a:lstStyle/>
                    <a:p>
                      <a:r>
                        <a:rPr lang="pt-BR" sz="1800" dirty="0"/>
                        <a:t>Infecção suspeita ou confirmada, </a:t>
                      </a:r>
                      <a:r>
                        <a:rPr lang="pt-BR" sz="1800" b="1" dirty="0"/>
                        <a:t>sem</a:t>
                      </a:r>
                      <a:r>
                        <a:rPr lang="pt-BR" sz="1800" dirty="0"/>
                        <a:t> disfunção orgânica, de forma independente da presença de sinais de </a:t>
                      </a:r>
                      <a:r>
                        <a:rPr lang="pt-BR" sz="1800" b="1" dirty="0"/>
                        <a:t>SRIS</a:t>
                      </a:r>
                      <a:r>
                        <a:rPr lang="pt-BR" sz="1800" dirty="0"/>
                        <a:t>. </a:t>
                      </a:r>
                    </a:p>
                  </a:txBody>
                  <a:tcPr marL="91433" marR="91433" marT="45715" marB="45715"/>
                </a:tc>
                <a:extLst>
                  <a:ext uri="{0D108BD9-81ED-4DB2-BD59-A6C34878D82A}"/>
                </a:extLst>
              </a:tr>
              <a:tr h="1618090">
                <a:tc>
                  <a:txBody>
                    <a:bodyPr/>
                    <a:lstStyle/>
                    <a:p>
                      <a:r>
                        <a:rPr lang="pt-BR" sz="1800" dirty="0" err="1"/>
                        <a:t>Sepse</a:t>
                      </a:r>
                      <a:r>
                        <a:rPr lang="pt-BR" sz="1800" baseline="0" dirty="0"/>
                        <a:t> Grave</a:t>
                      </a:r>
                      <a:endParaRPr lang="pt-BR" sz="1800" dirty="0"/>
                    </a:p>
                  </a:txBody>
                  <a:tcPr marL="91433" marR="91433" marT="45715" marB="45715"/>
                </a:tc>
                <a:tc>
                  <a:txBody>
                    <a:bodyPr/>
                    <a:lstStyle/>
                    <a:p>
                      <a:r>
                        <a:rPr lang="pt-BR" sz="1800" dirty="0" err="1"/>
                        <a:t>Sepse</a:t>
                      </a:r>
                      <a:r>
                        <a:rPr lang="pt-BR" sz="1800" baseline="0" dirty="0"/>
                        <a:t> </a:t>
                      </a:r>
                      <a:endParaRPr lang="pt-BR" sz="1800" dirty="0"/>
                    </a:p>
                  </a:txBody>
                  <a:tcPr marL="91433" marR="91433" marT="45715" marB="45715"/>
                </a:tc>
                <a:tc>
                  <a:txBody>
                    <a:bodyPr/>
                    <a:lstStyle/>
                    <a:p>
                      <a:r>
                        <a:rPr lang="pt-BR" sz="1800" dirty="0"/>
                        <a:t>Infecção suspeita ou confirmada </a:t>
                      </a:r>
                      <a:r>
                        <a:rPr lang="pt-BR" sz="2000" dirty="0" smtClean="0"/>
                        <a:t>com</a:t>
                      </a:r>
                      <a:r>
                        <a:rPr lang="pt-BR" sz="1800" dirty="0" smtClean="0"/>
                        <a:t> </a:t>
                      </a:r>
                      <a:r>
                        <a:rPr lang="pt-BR" sz="1800" dirty="0"/>
                        <a:t>disfunção orgânica, de forma independente da presença de sinais de </a:t>
                      </a:r>
                      <a:r>
                        <a:rPr lang="pt-BR" sz="1800" b="1" dirty="0"/>
                        <a:t>SRIS</a:t>
                      </a:r>
                      <a:r>
                        <a:rPr lang="pt-BR" sz="1800" dirty="0"/>
                        <a:t>.</a:t>
                      </a:r>
                    </a:p>
                  </a:txBody>
                  <a:tcPr marL="91433" marR="91433" marT="45715" marB="45715"/>
                </a:tc>
                <a:extLst>
                  <a:ext uri="{0D108BD9-81ED-4DB2-BD59-A6C34878D82A}"/>
                </a:extLst>
              </a:tr>
              <a:tr h="1618090">
                <a:tc>
                  <a:txBody>
                    <a:bodyPr/>
                    <a:lstStyle/>
                    <a:p>
                      <a:r>
                        <a:rPr lang="pt-BR" sz="1800" dirty="0"/>
                        <a:t>Choque Séptico</a:t>
                      </a:r>
                    </a:p>
                  </a:txBody>
                  <a:tcPr marL="91433" marR="91433" marT="45715" marB="45715"/>
                </a:tc>
                <a:tc>
                  <a:txBody>
                    <a:bodyPr/>
                    <a:lstStyle/>
                    <a:p>
                      <a:r>
                        <a:rPr lang="pt-BR" sz="1800" dirty="0"/>
                        <a:t>Choque Séptico</a:t>
                      </a:r>
                    </a:p>
                  </a:txBody>
                  <a:tcPr marL="91433" marR="91433" marT="45715" marB="45715"/>
                </a:tc>
                <a:tc>
                  <a:txBody>
                    <a:bodyPr/>
                    <a:lstStyle/>
                    <a:p>
                      <a:r>
                        <a:rPr lang="pt-BR" sz="1800" dirty="0" err="1"/>
                        <a:t>Sepse</a:t>
                      </a:r>
                      <a:r>
                        <a:rPr lang="pt-BR" sz="1800" dirty="0"/>
                        <a:t> que evoluiu com hipotensão não corrigida com reposição volêmica </a:t>
                      </a:r>
                      <a:r>
                        <a:rPr lang="pt-BR" sz="1800" dirty="0" smtClean="0"/>
                        <a:t>, </a:t>
                      </a:r>
                      <a:r>
                        <a:rPr lang="pt-BR" sz="1800" b="1" dirty="0" smtClean="0"/>
                        <a:t>com</a:t>
                      </a:r>
                      <a:r>
                        <a:rPr lang="pt-BR" sz="1800" dirty="0" smtClean="0"/>
                        <a:t> disfunção orgânica de </a:t>
                      </a:r>
                      <a:r>
                        <a:rPr lang="pt-BR" sz="1800" dirty="0"/>
                        <a:t>forma independente de alterações de </a:t>
                      </a:r>
                      <a:r>
                        <a:rPr lang="pt-BR" sz="1800" dirty="0" err="1"/>
                        <a:t>lactato</a:t>
                      </a:r>
                      <a:endParaRPr lang="pt-BR" sz="1800" dirty="0"/>
                    </a:p>
                  </a:txBody>
                  <a:tcPr marL="91433" marR="91433" marT="45715" marB="45715"/>
                </a:tc>
                <a:extLst>
                  <a:ext uri="{0D108BD9-81ED-4DB2-BD59-A6C34878D82A}"/>
                </a:extLst>
              </a:tr>
            </a:tbl>
          </a:graphicData>
        </a:graphic>
      </p:graphicFrame>
      <p:pic>
        <p:nvPicPr>
          <p:cNvPr id="5144" name="Espaço Reservado para Conteúdo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93088" y="188913"/>
            <a:ext cx="14430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5"/>
          <p:cNvSpPr txBox="1"/>
          <p:nvPr/>
        </p:nvSpPr>
        <p:spPr>
          <a:xfrm>
            <a:off x="2216150" y="373063"/>
            <a:ext cx="54737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altLang="pt-BR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Detecção Precoce e Manejo Clínico da Sepse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432720" y="404664"/>
            <a:ext cx="54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Detecção Precoce e Manejo Clínico da </a:t>
            </a:r>
            <a:r>
              <a:rPr lang="pt-BR" altLang="pt-BR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Sepse</a:t>
            </a:r>
            <a:endParaRPr lang="pt-BR" altLang="pt-BR" b="1" dirty="0" smtClean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  <a:p>
            <a:endParaRPr lang="pt-BR" dirty="0"/>
          </a:p>
        </p:txBody>
      </p:sp>
      <p:pic>
        <p:nvPicPr>
          <p:cNvPr id="4" name="Espaço Reservado para Conteúdo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37550" y="333375"/>
            <a:ext cx="14430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1496616" y="1556792"/>
            <a:ext cx="748883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b="1" dirty="0" smtClean="0"/>
              <a:t> </a:t>
            </a:r>
            <a:r>
              <a:rPr lang="pt-BR" b="1" dirty="0" smtClean="0"/>
              <a:t>SRIS</a:t>
            </a:r>
            <a:endParaRPr lang="pt-BR" b="1" dirty="0" smtClean="0"/>
          </a:p>
          <a:p>
            <a:endParaRPr lang="pt-BR" b="1" dirty="0" smtClean="0"/>
          </a:p>
          <a:p>
            <a:r>
              <a:rPr lang="pt-BR" dirty="0" smtClean="0"/>
              <a:t>– Temperatura corporal &gt; 38°C ou &lt; 36°C – </a:t>
            </a:r>
            <a:r>
              <a:rPr lang="pt-BR" dirty="0" err="1" smtClean="0"/>
              <a:t>Fc</a:t>
            </a:r>
            <a:r>
              <a:rPr lang="pt-BR" dirty="0" smtClean="0"/>
              <a:t> &gt; 90 </a:t>
            </a:r>
            <a:r>
              <a:rPr lang="pt-BR" dirty="0" err="1" smtClean="0"/>
              <a:t>bpm</a:t>
            </a:r>
            <a:r>
              <a:rPr lang="pt-BR" dirty="0" smtClean="0"/>
              <a:t>. </a:t>
            </a:r>
          </a:p>
          <a:p>
            <a:endParaRPr lang="pt-BR" dirty="0" smtClean="0"/>
          </a:p>
          <a:p>
            <a:r>
              <a:rPr lang="pt-BR" dirty="0" smtClean="0"/>
              <a:t>– F respiratória &gt; 20 ou Paco2 &lt; 32 </a:t>
            </a:r>
            <a:r>
              <a:rPr lang="pt-BR" dirty="0" err="1" smtClean="0"/>
              <a:t>mmHg</a:t>
            </a:r>
            <a:r>
              <a:rPr lang="pt-BR" dirty="0" smtClean="0"/>
              <a:t> ou VM.</a:t>
            </a:r>
          </a:p>
          <a:p>
            <a:endParaRPr lang="pt-BR" dirty="0" smtClean="0"/>
          </a:p>
          <a:p>
            <a:r>
              <a:rPr lang="pt-BR" dirty="0" smtClean="0"/>
              <a:t>– Leucócitos &gt; 12.000/mm3 ou &lt; 4.000 /mm3 ou &gt; 10% de bastonetes</a:t>
            </a:r>
            <a:endParaRPr lang="pt-B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432720" y="404664"/>
            <a:ext cx="54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Detecção Precoce e Manejo Clínico da </a:t>
            </a:r>
            <a:r>
              <a:rPr lang="pt-BR" altLang="pt-BR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Sepse</a:t>
            </a:r>
            <a:endParaRPr lang="pt-BR" altLang="pt-BR" b="1" dirty="0" smtClean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  <a:p>
            <a:endParaRPr lang="pt-BR" dirty="0"/>
          </a:p>
        </p:txBody>
      </p:sp>
      <p:pic>
        <p:nvPicPr>
          <p:cNvPr id="4" name="Espaço Reservado para Conteúdo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37550" y="333375"/>
            <a:ext cx="14430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1496616" y="1556792"/>
            <a:ext cx="748883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b="1" dirty="0" smtClean="0"/>
              <a:t> </a:t>
            </a:r>
            <a:r>
              <a:rPr lang="pt-BR" b="1" dirty="0" smtClean="0"/>
              <a:t>DISFUNÇÃO ORGÂNICA</a:t>
            </a:r>
          </a:p>
          <a:p>
            <a:pPr>
              <a:buFont typeface="Arial" pitchFamily="34" charset="0"/>
              <a:buChar char="•"/>
            </a:pPr>
            <a:endParaRPr lang="pt-BR" b="1" dirty="0" smtClean="0"/>
          </a:p>
          <a:p>
            <a:pPr marL="342900" indent="-342900">
              <a:buFont typeface="+mj-lt"/>
              <a:buAutoNum type="romanLcPeriod"/>
            </a:pPr>
            <a:r>
              <a:rPr lang="pt-BR" sz="1600" dirty="0" err="1" smtClean="0"/>
              <a:t>Lactato</a:t>
            </a:r>
            <a:r>
              <a:rPr lang="pt-BR" sz="1600" dirty="0" smtClean="0"/>
              <a:t> Arterial Alterado </a:t>
            </a:r>
            <a:endParaRPr lang="pt-BR"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432720" y="404664"/>
            <a:ext cx="54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Detecção Precoce e Manejo Clínico da </a:t>
            </a:r>
            <a:r>
              <a:rPr lang="pt-BR" altLang="pt-BR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Sepse</a:t>
            </a:r>
            <a:endParaRPr lang="pt-BR" altLang="pt-BR" b="1" dirty="0" smtClean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  <a:p>
            <a:endParaRPr lang="pt-BR" dirty="0"/>
          </a:p>
        </p:txBody>
      </p:sp>
      <p:pic>
        <p:nvPicPr>
          <p:cNvPr id="4" name="Espaço Reservado para Conteúdo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37550" y="333375"/>
            <a:ext cx="14430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1496616" y="1556792"/>
            <a:ext cx="7488832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b="1" dirty="0" smtClean="0"/>
              <a:t> </a:t>
            </a:r>
            <a:r>
              <a:rPr lang="pt-BR" b="1" dirty="0" smtClean="0"/>
              <a:t>DISFUNÇÃO ORGÂNICA</a:t>
            </a:r>
          </a:p>
          <a:p>
            <a:pPr>
              <a:buFont typeface="Arial" pitchFamily="34" charset="0"/>
              <a:buChar char="•"/>
            </a:pPr>
            <a:endParaRPr lang="pt-BR" b="1" dirty="0" smtClean="0"/>
          </a:p>
          <a:p>
            <a:pPr marL="342900" indent="-342900">
              <a:buFont typeface="+mj-lt"/>
              <a:buAutoNum type="romanLcPeriod"/>
            </a:pPr>
            <a:r>
              <a:rPr lang="pt-BR" sz="1600" dirty="0" err="1" smtClean="0"/>
              <a:t>Lactato</a:t>
            </a:r>
            <a:r>
              <a:rPr lang="pt-BR" sz="1600" dirty="0" smtClean="0"/>
              <a:t> Arterial Alterado </a:t>
            </a:r>
          </a:p>
          <a:p>
            <a:pPr marL="342900" indent="-342900">
              <a:buFont typeface="+mj-lt"/>
              <a:buAutoNum type="romanLcPeriod"/>
            </a:pPr>
            <a:r>
              <a:rPr lang="pt-BR" sz="1600" dirty="0" smtClean="0"/>
              <a:t>Alteração do nível de consciência</a:t>
            </a:r>
          </a:p>
          <a:p>
            <a:pPr marL="342900" indent="-342900">
              <a:buFont typeface="+mj-lt"/>
              <a:buAutoNum type="romanLcPeriod"/>
            </a:pPr>
            <a:endParaRPr lang="pt-BR" dirty="0" smtClean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432720" y="404664"/>
            <a:ext cx="54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Detecção Precoce e Manejo Clínico da </a:t>
            </a:r>
            <a:r>
              <a:rPr lang="pt-BR" altLang="pt-BR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Sepse</a:t>
            </a:r>
            <a:endParaRPr lang="pt-BR" altLang="pt-BR" b="1" dirty="0" smtClean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  <a:p>
            <a:endParaRPr lang="pt-BR" dirty="0"/>
          </a:p>
        </p:txBody>
      </p:sp>
      <p:pic>
        <p:nvPicPr>
          <p:cNvPr id="4" name="Espaço Reservado para Conteúdo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37550" y="333375"/>
            <a:ext cx="14430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1496616" y="1556792"/>
            <a:ext cx="7488832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b="1" dirty="0" smtClean="0"/>
              <a:t> </a:t>
            </a:r>
            <a:r>
              <a:rPr lang="pt-BR" b="1" dirty="0" smtClean="0"/>
              <a:t>DISFUNÇÃO ORGÂNICA</a:t>
            </a:r>
          </a:p>
          <a:p>
            <a:pPr>
              <a:buFont typeface="Arial" pitchFamily="34" charset="0"/>
              <a:buChar char="•"/>
            </a:pPr>
            <a:endParaRPr lang="pt-BR" b="1" dirty="0" smtClean="0"/>
          </a:p>
          <a:p>
            <a:pPr marL="342900" indent="-342900">
              <a:buFont typeface="+mj-lt"/>
              <a:buAutoNum type="romanLcPeriod"/>
            </a:pPr>
            <a:r>
              <a:rPr lang="pt-BR" sz="1600" dirty="0" err="1" smtClean="0"/>
              <a:t>Lactato</a:t>
            </a:r>
            <a:r>
              <a:rPr lang="pt-BR" sz="1600" dirty="0" smtClean="0"/>
              <a:t> Arterial Alterado </a:t>
            </a:r>
          </a:p>
          <a:p>
            <a:pPr marL="342900" indent="-342900">
              <a:buFont typeface="+mj-lt"/>
              <a:buAutoNum type="romanLcPeriod"/>
            </a:pPr>
            <a:r>
              <a:rPr lang="pt-BR" sz="1600" dirty="0" smtClean="0"/>
              <a:t>Alteração do nível de consciência</a:t>
            </a:r>
          </a:p>
          <a:p>
            <a:pPr marL="342900" indent="-342900">
              <a:buFont typeface="+mj-lt"/>
              <a:buAutoNum type="romanLcPeriod"/>
            </a:pPr>
            <a:r>
              <a:rPr lang="pt-BR" sz="1600" dirty="0" smtClean="0"/>
              <a:t>Alteração de pressão arterial P. sistólica &lt;= 90 </a:t>
            </a:r>
            <a:r>
              <a:rPr lang="pt-BR" sz="1600" dirty="0" err="1" smtClean="0"/>
              <a:t>mmHg</a:t>
            </a:r>
            <a:r>
              <a:rPr lang="pt-BR" sz="1600" dirty="0" smtClean="0"/>
              <a:t> ou queda &lt;= 40 </a:t>
            </a:r>
            <a:r>
              <a:rPr lang="pt-BR" sz="1600" dirty="0" err="1" smtClean="0"/>
              <a:t>mmHg</a:t>
            </a:r>
            <a:r>
              <a:rPr lang="pt-BR" sz="1600" dirty="0" smtClean="0"/>
              <a:t> ; PAM &lt;= 65 </a:t>
            </a:r>
            <a:r>
              <a:rPr lang="pt-BR" sz="1600" dirty="0" err="1" smtClean="0"/>
              <a:t>mmHg</a:t>
            </a:r>
            <a:endParaRPr lang="pt-BR" sz="1600" dirty="0" smtClean="0"/>
          </a:p>
          <a:p>
            <a:pPr marL="342900" indent="-342900"/>
            <a:endParaRPr lang="pt-BR" dirty="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432720" y="404664"/>
            <a:ext cx="54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Detecção Precoce e Manejo Clínico da </a:t>
            </a:r>
            <a:r>
              <a:rPr lang="pt-BR" altLang="pt-BR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Sepse</a:t>
            </a:r>
            <a:endParaRPr lang="pt-BR" altLang="pt-BR" b="1" dirty="0" smtClean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  <a:p>
            <a:endParaRPr lang="pt-BR" dirty="0"/>
          </a:p>
        </p:txBody>
      </p:sp>
      <p:pic>
        <p:nvPicPr>
          <p:cNvPr id="4" name="Espaço Reservado para Conteúdo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37550" y="333375"/>
            <a:ext cx="14430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1496616" y="1556792"/>
            <a:ext cx="7488832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b="1" dirty="0" smtClean="0"/>
              <a:t> </a:t>
            </a:r>
            <a:r>
              <a:rPr lang="pt-BR" b="1" dirty="0" smtClean="0"/>
              <a:t>DISFUNÇÃO ORGÂNICA</a:t>
            </a:r>
          </a:p>
          <a:p>
            <a:pPr>
              <a:buFont typeface="Arial" pitchFamily="34" charset="0"/>
              <a:buChar char="•"/>
            </a:pPr>
            <a:endParaRPr lang="pt-BR" b="1" dirty="0" smtClean="0"/>
          </a:p>
          <a:p>
            <a:pPr marL="342900" indent="-342900">
              <a:buFont typeface="+mj-lt"/>
              <a:buAutoNum type="romanLcPeriod"/>
            </a:pPr>
            <a:r>
              <a:rPr lang="pt-BR" sz="1600" dirty="0" err="1" smtClean="0"/>
              <a:t>Lactato</a:t>
            </a:r>
            <a:r>
              <a:rPr lang="pt-BR" sz="1600" dirty="0" smtClean="0"/>
              <a:t> Arterial Alterado </a:t>
            </a:r>
          </a:p>
          <a:p>
            <a:pPr marL="342900" indent="-342900">
              <a:buFont typeface="+mj-lt"/>
              <a:buAutoNum type="romanLcPeriod"/>
            </a:pPr>
            <a:r>
              <a:rPr lang="pt-BR" sz="1600" dirty="0" smtClean="0"/>
              <a:t>Alteração do nível de consciência</a:t>
            </a:r>
          </a:p>
          <a:p>
            <a:pPr marL="342900" indent="-342900">
              <a:buFont typeface="+mj-lt"/>
              <a:buAutoNum type="romanLcPeriod"/>
            </a:pPr>
            <a:r>
              <a:rPr lang="pt-BR" sz="1600" dirty="0" smtClean="0"/>
              <a:t>Alteração de pressão arterial P. sistólica &lt;= 90 </a:t>
            </a:r>
            <a:r>
              <a:rPr lang="pt-BR" sz="1600" dirty="0" err="1" smtClean="0"/>
              <a:t>mmHg</a:t>
            </a:r>
            <a:r>
              <a:rPr lang="pt-BR" sz="1600" dirty="0" smtClean="0"/>
              <a:t> ou queda &lt;= 40 </a:t>
            </a:r>
            <a:r>
              <a:rPr lang="pt-BR" sz="1600" dirty="0" err="1" smtClean="0"/>
              <a:t>mmHg</a:t>
            </a:r>
            <a:r>
              <a:rPr lang="pt-BR" sz="1600" dirty="0" smtClean="0"/>
              <a:t> ; PAM &lt;= 65 </a:t>
            </a:r>
            <a:r>
              <a:rPr lang="pt-BR" sz="1600" dirty="0" err="1" smtClean="0"/>
              <a:t>mmHg</a:t>
            </a:r>
            <a:endParaRPr lang="pt-BR" sz="1600" dirty="0" smtClean="0"/>
          </a:p>
          <a:p>
            <a:pPr marL="342900" indent="-342900">
              <a:buFont typeface="+mj-lt"/>
              <a:buAutoNum type="romanLcPeriod"/>
            </a:pPr>
            <a:r>
              <a:rPr lang="pt-BR" sz="1600" dirty="0" smtClean="0"/>
              <a:t>PaO2/FIO2 &lt;= 250 sem foco pulmonar; e &lt;= 200 com pneumonia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432720" y="404664"/>
            <a:ext cx="54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Detecção Precoce e Manejo Clínico da </a:t>
            </a:r>
            <a:r>
              <a:rPr lang="pt-BR" altLang="pt-BR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Sepse</a:t>
            </a:r>
            <a:endParaRPr lang="pt-BR" altLang="pt-BR" b="1" dirty="0" smtClean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  <a:p>
            <a:endParaRPr lang="pt-BR" dirty="0"/>
          </a:p>
        </p:txBody>
      </p:sp>
      <p:pic>
        <p:nvPicPr>
          <p:cNvPr id="4" name="Espaço Reservado para Conteúdo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37550" y="333375"/>
            <a:ext cx="14430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1496616" y="1556792"/>
            <a:ext cx="748883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b="1" dirty="0" smtClean="0"/>
              <a:t> </a:t>
            </a:r>
            <a:r>
              <a:rPr lang="pt-BR" b="1" dirty="0" smtClean="0"/>
              <a:t>DISFUNÇÃO ORGÂNICA</a:t>
            </a:r>
          </a:p>
          <a:p>
            <a:pPr>
              <a:buFont typeface="Arial" pitchFamily="34" charset="0"/>
              <a:buChar char="•"/>
            </a:pPr>
            <a:endParaRPr lang="pt-BR" b="1" dirty="0" smtClean="0"/>
          </a:p>
          <a:p>
            <a:pPr marL="342900" indent="-342900">
              <a:buFont typeface="+mj-lt"/>
              <a:buAutoNum type="romanLcPeriod"/>
            </a:pPr>
            <a:r>
              <a:rPr lang="pt-BR" sz="1600" dirty="0" err="1" smtClean="0"/>
              <a:t>Lactato</a:t>
            </a:r>
            <a:r>
              <a:rPr lang="pt-BR" sz="1600" dirty="0" smtClean="0"/>
              <a:t> Arterial Alterado </a:t>
            </a:r>
          </a:p>
          <a:p>
            <a:pPr marL="342900" indent="-342900">
              <a:buFont typeface="+mj-lt"/>
              <a:buAutoNum type="romanLcPeriod"/>
            </a:pPr>
            <a:r>
              <a:rPr lang="pt-BR" sz="1600" dirty="0" smtClean="0"/>
              <a:t>Alteração do nível de consciência</a:t>
            </a:r>
          </a:p>
          <a:p>
            <a:pPr marL="342900" indent="-342900">
              <a:buFont typeface="+mj-lt"/>
              <a:buAutoNum type="romanLcPeriod"/>
            </a:pPr>
            <a:r>
              <a:rPr lang="pt-BR" sz="1600" dirty="0" smtClean="0"/>
              <a:t>Alteração de pressão arterial P. sistólica &lt;= 90 </a:t>
            </a:r>
            <a:r>
              <a:rPr lang="pt-BR" sz="1600" dirty="0" err="1" smtClean="0"/>
              <a:t>mmHg</a:t>
            </a:r>
            <a:r>
              <a:rPr lang="pt-BR" sz="1600" dirty="0" smtClean="0"/>
              <a:t> ou queda &lt;= 40 </a:t>
            </a:r>
            <a:r>
              <a:rPr lang="pt-BR" sz="1600" dirty="0" err="1" smtClean="0"/>
              <a:t>mmHg</a:t>
            </a:r>
            <a:r>
              <a:rPr lang="pt-BR" sz="1600" dirty="0" smtClean="0"/>
              <a:t> ; PAM &lt;= 65 </a:t>
            </a:r>
            <a:r>
              <a:rPr lang="pt-BR" sz="1600" dirty="0" err="1" smtClean="0"/>
              <a:t>mmHg</a:t>
            </a:r>
            <a:endParaRPr lang="pt-BR" sz="1600" dirty="0" smtClean="0"/>
          </a:p>
          <a:p>
            <a:pPr marL="342900" indent="-342900">
              <a:buFont typeface="+mj-lt"/>
              <a:buAutoNum type="romanLcPeriod"/>
            </a:pPr>
            <a:r>
              <a:rPr lang="pt-BR" sz="1600" dirty="0" smtClean="0"/>
              <a:t>PaO2/FIO2 &lt;= 250 sem foco pulmonar; e &lt;= 200 com pneumonia</a:t>
            </a:r>
          </a:p>
          <a:p>
            <a:pPr marL="342900" indent="-342900">
              <a:buFont typeface="+mj-lt"/>
              <a:buAutoNum type="romanLcPeriod"/>
            </a:pPr>
            <a:r>
              <a:rPr lang="pt-BR" sz="1600" dirty="0" smtClean="0"/>
              <a:t>Débito urinário ausente nas ultimas 6 h, ou </a:t>
            </a:r>
            <a:r>
              <a:rPr lang="pt-BR" sz="1600" dirty="0" err="1" smtClean="0"/>
              <a:t>creatinina</a:t>
            </a:r>
            <a:r>
              <a:rPr lang="pt-BR" sz="1600" dirty="0" smtClean="0"/>
              <a:t> isolada &gt;= 2,0 </a:t>
            </a:r>
            <a:r>
              <a:rPr lang="pt-BR" sz="1600" dirty="0" err="1" smtClean="0"/>
              <a:t>mg</a:t>
            </a:r>
            <a:r>
              <a:rPr lang="pt-BR" sz="1600" dirty="0" smtClean="0"/>
              <a:t>/dl, ou </a:t>
            </a:r>
            <a:r>
              <a:rPr lang="pt-BR" sz="1600" dirty="0" err="1" smtClean="0"/>
              <a:t>oligúria</a:t>
            </a:r>
            <a:r>
              <a:rPr lang="pt-BR" sz="1600" dirty="0" smtClean="0"/>
              <a:t> (0,5 ml/Kg/h em 2 h)</a:t>
            </a:r>
            <a:endParaRPr lang="pt-BR" dirty="0" smtClean="0"/>
          </a:p>
          <a:p>
            <a:pPr marL="342900" indent="-342900">
              <a:buFont typeface="+mj-lt"/>
              <a:buAutoNum type="romanLcPeriod"/>
            </a:pPr>
            <a:endParaRPr lang="pt-BR" dirty="0" smtClean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072680" y="476672"/>
            <a:ext cx="6048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Detecção Precoce e Manejo Clínico da </a:t>
            </a:r>
            <a:r>
              <a:rPr lang="pt-BR" altLang="pt-BR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Sepse</a:t>
            </a:r>
            <a:endParaRPr lang="pt-BR" altLang="pt-BR" b="1" dirty="0" smtClean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  <a:p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8553400" y="476672"/>
            <a:ext cx="13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	</a:t>
            </a:r>
            <a:endParaRPr lang="pt-BR" dirty="0"/>
          </a:p>
        </p:txBody>
      </p:sp>
      <p:pic>
        <p:nvPicPr>
          <p:cNvPr id="4" name="Imagem 3" descr="fund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4528" y="1484784"/>
            <a:ext cx="8712968" cy="4575804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2504728" y="2132856"/>
            <a:ext cx="4896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itchFamily="18" charset="0"/>
                <a:ea typeface="Verdana" pitchFamily="34" charset="0"/>
                <a:cs typeface="Verdana" pitchFamily="34" charset="0"/>
              </a:rPr>
              <a:t>Sepse</a:t>
            </a:r>
            <a:r>
              <a:rPr lang="pt-BR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itchFamily="18" charset="0"/>
                <a:ea typeface="Verdana" pitchFamily="34" charset="0"/>
                <a:cs typeface="Verdana" pitchFamily="34" charset="0"/>
              </a:rPr>
              <a:t>, uma</a:t>
            </a:r>
            <a:r>
              <a:rPr lang="pt-BR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itchFamily="18" charset="0"/>
                <a:ea typeface="Verdana" pitchFamily="34" charset="0"/>
                <a:cs typeface="Verdana" pitchFamily="34" charset="0"/>
              </a:rPr>
              <a:t> Síndrome </a:t>
            </a:r>
            <a:r>
              <a:rPr lang="pt-BR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itchFamily="18" charset="0"/>
                <a:ea typeface="Verdana" pitchFamily="34" charset="0"/>
                <a:cs typeface="Verdana" pitchFamily="34" charset="0"/>
              </a:rPr>
              <a:t>a se </a:t>
            </a:r>
            <a:r>
              <a:rPr lang="pt-BR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itchFamily="18" charset="0"/>
                <a:ea typeface="Verdana" pitchFamily="34" charset="0"/>
                <a:cs typeface="Verdana" pitchFamily="34" charset="0"/>
              </a:rPr>
              <a:t>Desvendar</a:t>
            </a:r>
            <a:endParaRPr lang="pt-BR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" pitchFamily="18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7" name="Espaço Reservado para Conteúdo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37550" y="333375"/>
            <a:ext cx="14430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432720" y="404664"/>
            <a:ext cx="54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Detecção Precoce e Manejo Clínico da </a:t>
            </a:r>
            <a:r>
              <a:rPr lang="pt-BR" altLang="pt-BR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Sepse</a:t>
            </a:r>
            <a:endParaRPr lang="pt-BR" altLang="pt-BR" b="1" dirty="0" smtClean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  <a:p>
            <a:endParaRPr lang="pt-BR" dirty="0"/>
          </a:p>
        </p:txBody>
      </p:sp>
      <p:pic>
        <p:nvPicPr>
          <p:cNvPr id="4" name="Espaço Reservado para Conteúdo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37550" y="333375"/>
            <a:ext cx="14430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1496616" y="1556792"/>
            <a:ext cx="7488832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b="1" dirty="0" smtClean="0"/>
              <a:t> </a:t>
            </a:r>
            <a:r>
              <a:rPr lang="pt-BR" b="1" dirty="0" smtClean="0"/>
              <a:t>DISFUNÇÃO ORGÂNICA</a:t>
            </a:r>
          </a:p>
          <a:p>
            <a:pPr>
              <a:buFont typeface="Arial" pitchFamily="34" charset="0"/>
              <a:buChar char="•"/>
            </a:pPr>
            <a:endParaRPr lang="pt-BR" b="1" dirty="0" smtClean="0"/>
          </a:p>
          <a:p>
            <a:pPr marL="342900" indent="-342900">
              <a:buFont typeface="+mj-lt"/>
              <a:buAutoNum type="romanLcPeriod"/>
            </a:pPr>
            <a:r>
              <a:rPr lang="pt-BR" sz="1600" dirty="0" err="1" smtClean="0"/>
              <a:t>Lactato</a:t>
            </a:r>
            <a:r>
              <a:rPr lang="pt-BR" sz="1600" dirty="0" smtClean="0"/>
              <a:t> Arterial Alterado </a:t>
            </a:r>
          </a:p>
          <a:p>
            <a:pPr marL="342900" indent="-342900">
              <a:buFont typeface="+mj-lt"/>
              <a:buAutoNum type="romanLcPeriod"/>
            </a:pPr>
            <a:r>
              <a:rPr lang="pt-BR" sz="1600" dirty="0" smtClean="0"/>
              <a:t>Alteração do nível de consciência</a:t>
            </a:r>
          </a:p>
          <a:p>
            <a:pPr marL="342900" indent="-342900">
              <a:buFont typeface="+mj-lt"/>
              <a:buAutoNum type="romanLcPeriod"/>
            </a:pPr>
            <a:r>
              <a:rPr lang="pt-BR" sz="1600" dirty="0" smtClean="0"/>
              <a:t>Alteração de pressão arterial P. sistólica &lt;= 90 </a:t>
            </a:r>
            <a:r>
              <a:rPr lang="pt-BR" sz="1600" dirty="0" err="1" smtClean="0"/>
              <a:t>mmHg</a:t>
            </a:r>
            <a:r>
              <a:rPr lang="pt-BR" sz="1600" dirty="0" smtClean="0"/>
              <a:t> ou queda &lt;= 40 </a:t>
            </a:r>
            <a:r>
              <a:rPr lang="pt-BR" sz="1600" dirty="0" err="1" smtClean="0"/>
              <a:t>mmHg</a:t>
            </a:r>
            <a:r>
              <a:rPr lang="pt-BR" sz="1600" dirty="0" smtClean="0"/>
              <a:t> ; PAM &lt;= 65 </a:t>
            </a:r>
            <a:r>
              <a:rPr lang="pt-BR" sz="1600" dirty="0" err="1" smtClean="0"/>
              <a:t>mmHg</a:t>
            </a:r>
            <a:endParaRPr lang="pt-BR" sz="1600" dirty="0" smtClean="0"/>
          </a:p>
          <a:p>
            <a:pPr marL="342900" indent="-342900">
              <a:buFont typeface="+mj-lt"/>
              <a:buAutoNum type="romanLcPeriod"/>
            </a:pPr>
            <a:r>
              <a:rPr lang="pt-BR" sz="1600" dirty="0" smtClean="0"/>
              <a:t>PaO2/FIO2 &lt;= 250 sem foco pulmonar; e &lt;= 200 com pneumonia</a:t>
            </a:r>
          </a:p>
          <a:p>
            <a:pPr marL="342900" indent="-342900">
              <a:buFont typeface="+mj-lt"/>
              <a:buAutoNum type="romanLcPeriod"/>
            </a:pPr>
            <a:r>
              <a:rPr lang="pt-BR" sz="1600" dirty="0" smtClean="0"/>
              <a:t>Débito urinário ausente nas ultimas 6 h, ou </a:t>
            </a:r>
            <a:r>
              <a:rPr lang="pt-BR" sz="1600" dirty="0" err="1" smtClean="0"/>
              <a:t>creatinina</a:t>
            </a:r>
            <a:r>
              <a:rPr lang="pt-BR" sz="1600" dirty="0" smtClean="0"/>
              <a:t> isolada &gt;= 2,0 </a:t>
            </a:r>
            <a:r>
              <a:rPr lang="pt-BR" sz="1600" dirty="0" err="1" smtClean="0"/>
              <a:t>mg</a:t>
            </a:r>
            <a:r>
              <a:rPr lang="pt-BR" sz="1600" dirty="0" smtClean="0"/>
              <a:t>/dl, ou </a:t>
            </a:r>
            <a:r>
              <a:rPr lang="pt-BR" sz="1600" dirty="0" err="1" smtClean="0"/>
              <a:t>oligúria</a:t>
            </a:r>
            <a:r>
              <a:rPr lang="pt-BR" sz="1600" dirty="0" smtClean="0"/>
              <a:t> (0,5 ml/Kg/h em 2 h)</a:t>
            </a:r>
          </a:p>
          <a:p>
            <a:pPr marL="342900" indent="-342900">
              <a:buFont typeface="+mj-lt"/>
              <a:buAutoNum type="romanLcPeriod"/>
            </a:pPr>
            <a:r>
              <a:rPr lang="pt-BR" sz="1600" dirty="0" err="1" smtClean="0"/>
              <a:t>Plaquetopenia</a:t>
            </a:r>
            <a:r>
              <a:rPr lang="pt-BR" sz="1600" dirty="0" smtClean="0"/>
              <a:t> &lt;= 100.000</a:t>
            </a:r>
            <a:endParaRPr lang="pt-BR" dirty="0" smtClean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432720" y="404664"/>
            <a:ext cx="54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Detecção Precoce e Manejo Clínico da </a:t>
            </a:r>
            <a:r>
              <a:rPr lang="pt-BR" altLang="pt-BR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Sepse</a:t>
            </a:r>
            <a:endParaRPr lang="pt-BR" altLang="pt-BR" b="1" dirty="0" smtClean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  <a:p>
            <a:endParaRPr lang="pt-BR" dirty="0"/>
          </a:p>
        </p:txBody>
      </p:sp>
      <p:pic>
        <p:nvPicPr>
          <p:cNvPr id="4" name="Espaço Reservado para Conteúdo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37550" y="333375"/>
            <a:ext cx="14430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1496616" y="1556792"/>
            <a:ext cx="748883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b="1" dirty="0" smtClean="0"/>
              <a:t> </a:t>
            </a:r>
            <a:r>
              <a:rPr lang="pt-BR" b="1" dirty="0" smtClean="0"/>
              <a:t>DISFUNÇÃO ORGÂNICA</a:t>
            </a:r>
          </a:p>
          <a:p>
            <a:pPr>
              <a:buFont typeface="Arial" pitchFamily="34" charset="0"/>
              <a:buChar char="•"/>
            </a:pPr>
            <a:endParaRPr lang="pt-BR" b="1" dirty="0" smtClean="0"/>
          </a:p>
          <a:p>
            <a:pPr marL="342900" indent="-342900">
              <a:buFont typeface="+mj-lt"/>
              <a:buAutoNum type="romanLcPeriod"/>
            </a:pPr>
            <a:r>
              <a:rPr lang="pt-BR" sz="1600" dirty="0" err="1" smtClean="0"/>
              <a:t>Lactato</a:t>
            </a:r>
            <a:r>
              <a:rPr lang="pt-BR" sz="1600" dirty="0" smtClean="0"/>
              <a:t> Arterial Alterado </a:t>
            </a:r>
          </a:p>
          <a:p>
            <a:pPr marL="342900" indent="-342900">
              <a:buFont typeface="+mj-lt"/>
              <a:buAutoNum type="romanLcPeriod"/>
            </a:pPr>
            <a:r>
              <a:rPr lang="pt-BR" sz="1600" dirty="0" smtClean="0"/>
              <a:t>Alteração do nível de consciência</a:t>
            </a:r>
          </a:p>
          <a:p>
            <a:pPr marL="342900" indent="-342900">
              <a:buFont typeface="+mj-lt"/>
              <a:buAutoNum type="romanLcPeriod"/>
            </a:pPr>
            <a:r>
              <a:rPr lang="pt-BR" sz="1600" dirty="0" smtClean="0"/>
              <a:t>Alteração de pressão arterial P. sistólica &lt;= 90 </a:t>
            </a:r>
            <a:r>
              <a:rPr lang="pt-BR" sz="1600" dirty="0" err="1" smtClean="0"/>
              <a:t>mmHg</a:t>
            </a:r>
            <a:r>
              <a:rPr lang="pt-BR" sz="1600" dirty="0" smtClean="0"/>
              <a:t> ou queda &lt;= 40 </a:t>
            </a:r>
            <a:r>
              <a:rPr lang="pt-BR" sz="1600" dirty="0" err="1" smtClean="0"/>
              <a:t>mmHg</a:t>
            </a:r>
            <a:r>
              <a:rPr lang="pt-BR" sz="1600" dirty="0" smtClean="0"/>
              <a:t> ; PAM &lt;= 65 </a:t>
            </a:r>
            <a:r>
              <a:rPr lang="pt-BR" sz="1600" dirty="0" err="1" smtClean="0"/>
              <a:t>mmHg</a:t>
            </a:r>
            <a:endParaRPr lang="pt-BR" sz="1600" dirty="0" smtClean="0"/>
          </a:p>
          <a:p>
            <a:pPr marL="342900" indent="-342900">
              <a:buFont typeface="+mj-lt"/>
              <a:buAutoNum type="romanLcPeriod"/>
            </a:pPr>
            <a:r>
              <a:rPr lang="pt-BR" sz="1600" dirty="0" smtClean="0"/>
              <a:t>PaO2/FIO2 &lt;= 250 sem foco pulmonar; e &lt;= 200 com pneumonia</a:t>
            </a:r>
          </a:p>
          <a:p>
            <a:pPr marL="342900" indent="-342900">
              <a:buFont typeface="+mj-lt"/>
              <a:buAutoNum type="romanLcPeriod"/>
            </a:pPr>
            <a:r>
              <a:rPr lang="pt-BR" sz="1600" dirty="0" smtClean="0"/>
              <a:t>Débito urinário ausente nas ultimas 6 h, ou </a:t>
            </a:r>
            <a:r>
              <a:rPr lang="pt-BR" sz="1600" dirty="0" err="1" smtClean="0"/>
              <a:t>creatinina</a:t>
            </a:r>
            <a:r>
              <a:rPr lang="pt-BR" sz="1600" dirty="0" smtClean="0"/>
              <a:t> isolada &gt;= 2,0 </a:t>
            </a:r>
            <a:r>
              <a:rPr lang="pt-BR" sz="1600" dirty="0" err="1" smtClean="0"/>
              <a:t>mg</a:t>
            </a:r>
            <a:r>
              <a:rPr lang="pt-BR" sz="1600" dirty="0" smtClean="0"/>
              <a:t>/dl, ou </a:t>
            </a:r>
            <a:r>
              <a:rPr lang="pt-BR" sz="1600" dirty="0" err="1" smtClean="0"/>
              <a:t>oligúria</a:t>
            </a:r>
            <a:r>
              <a:rPr lang="pt-BR" sz="1600" dirty="0" smtClean="0"/>
              <a:t> (0,5 ml/Kg/h em 2 h)</a:t>
            </a:r>
          </a:p>
          <a:p>
            <a:pPr marL="342900" indent="-342900">
              <a:buFont typeface="+mj-lt"/>
              <a:buAutoNum type="romanLcPeriod"/>
            </a:pPr>
            <a:r>
              <a:rPr lang="pt-BR" sz="1600" dirty="0" err="1" smtClean="0"/>
              <a:t>Plaquetopenia</a:t>
            </a:r>
            <a:r>
              <a:rPr lang="pt-BR" sz="1600" dirty="0" smtClean="0"/>
              <a:t> &lt;= 100.000</a:t>
            </a:r>
          </a:p>
          <a:p>
            <a:pPr marL="342900" indent="-342900">
              <a:buFont typeface="+mj-lt"/>
              <a:buAutoNum type="romanLcPeriod"/>
            </a:pPr>
            <a:r>
              <a:rPr lang="pt-BR" sz="1600" dirty="0" smtClean="0"/>
              <a:t>Bilirrubinas &gt; 2,0</a:t>
            </a:r>
            <a:endParaRPr lang="pt-BR" dirty="0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432720" y="404664"/>
            <a:ext cx="54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Detecção Precoce e Manejo Clínico da </a:t>
            </a:r>
            <a:r>
              <a:rPr lang="pt-BR" altLang="pt-BR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Sepse</a:t>
            </a:r>
            <a:endParaRPr lang="pt-BR" altLang="pt-BR" b="1" dirty="0" smtClean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  <a:p>
            <a:endParaRPr lang="pt-BR" dirty="0"/>
          </a:p>
        </p:txBody>
      </p:sp>
      <p:pic>
        <p:nvPicPr>
          <p:cNvPr id="4" name="Espaço Reservado para Conteúdo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37550" y="333375"/>
            <a:ext cx="14430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1496616" y="1556792"/>
            <a:ext cx="7488832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b="1" dirty="0" smtClean="0"/>
              <a:t> </a:t>
            </a:r>
            <a:r>
              <a:rPr lang="pt-BR" b="1" dirty="0" smtClean="0"/>
              <a:t>DISFUNÇÃO ORGÂNICA</a:t>
            </a:r>
          </a:p>
          <a:p>
            <a:pPr>
              <a:buFont typeface="Arial" pitchFamily="34" charset="0"/>
              <a:buChar char="•"/>
            </a:pPr>
            <a:endParaRPr lang="pt-BR" b="1" dirty="0" smtClean="0"/>
          </a:p>
          <a:p>
            <a:pPr marL="342900" indent="-342900">
              <a:buFont typeface="+mj-lt"/>
              <a:buAutoNum type="romanLcPeriod"/>
            </a:pPr>
            <a:r>
              <a:rPr lang="pt-BR" sz="1600" dirty="0" err="1" smtClean="0"/>
              <a:t>Lactato</a:t>
            </a:r>
            <a:r>
              <a:rPr lang="pt-BR" sz="1600" dirty="0" smtClean="0"/>
              <a:t> Arterial Alterado </a:t>
            </a:r>
          </a:p>
          <a:p>
            <a:pPr marL="342900" indent="-342900">
              <a:buFont typeface="+mj-lt"/>
              <a:buAutoNum type="romanLcPeriod"/>
            </a:pPr>
            <a:r>
              <a:rPr lang="pt-BR" sz="1600" dirty="0" smtClean="0"/>
              <a:t>Alteração do nível de consciência</a:t>
            </a:r>
          </a:p>
          <a:p>
            <a:pPr marL="342900" indent="-342900">
              <a:buFont typeface="+mj-lt"/>
              <a:buAutoNum type="romanLcPeriod"/>
            </a:pPr>
            <a:r>
              <a:rPr lang="pt-BR" sz="1600" dirty="0" smtClean="0"/>
              <a:t>Alteração de pressão arterial P. sistólica &lt;= 90 </a:t>
            </a:r>
            <a:r>
              <a:rPr lang="pt-BR" sz="1600" dirty="0" err="1" smtClean="0"/>
              <a:t>mmHg</a:t>
            </a:r>
            <a:r>
              <a:rPr lang="pt-BR" sz="1600" dirty="0" smtClean="0"/>
              <a:t> ou queda &lt;= 40 </a:t>
            </a:r>
            <a:r>
              <a:rPr lang="pt-BR" sz="1600" dirty="0" err="1" smtClean="0"/>
              <a:t>mmHg</a:t>
            </a:r>
            <a:r>
              <a:rPr lang="pt-BR" sz="1600" dirty="0" smtClean="0"/>
              <a:t> ; PAM &lt;= 65 </a:t>
            </a:r>
            <a:r>
              <a:rPr lang="pt-BR" sz="1600" dirty="0" err="1" smtClean="0"/>
              <a:t>mmHg</a:t>
            </a:r>
            <a:endParaRPr lang="pt-BR" sz="1600" dirty="0" smtClean="0"/>
          </a:p>
          <a:p>
            <a:pPr marL="342900" indent="-342900">
              <a:buFont typeface="+mj-lt"/>
              <a:buAutoNum type="romanLcPeriod"/>
            </a:pPr>
            <a:r>
              <a:rPr lang="pt-BR" sz="1600" dirty="0" smtClean="0"/>
              <a:t>PaO2/FIO2 &lt;= 250 sem foco pulmonar; e &lt;= 200 com pneumonia</a:t>
            </a:r>
          </a:p>
          <a:p>
            <a:pPr marL="342900" indent="-342900">
              <a:buFont typeface="+mj-lt"/>
              <a:buAutoNum type="romanLcPeriod"/>
            </a:pPr>
            <a:r>
              <a:rPr lang="pt-BR" sz="1600" dirty="0" smtClean="0"/>
              <a:t>Débito urinário ausente nas ultimas 6 h, ou </a:t>
            </a:r>
            <a:r>
              <a:rPr lang="pt-BR" sz="1600" dirty="0" err="1" smtClean="0"/>
              <a:t>creatinina</a:t>
            </a:r>
            <a:r>
              <a:rPr lang="pt-BR" sz="1600" dirty="0" smtClean="0"/>
              <a:t> isolada &gt;= 2,0 </a:t>
            </a:r>
            <a:r>
              <a:rPr lang="pt-BR" sz="1600" dirty="0" err="1" smtClean="0"/>
              <a:t>mg</a:t>
            </a:r>
            <a:r>
              <a:rPr lang="pt-BR" sz="1600" dirty="0" smtClean="0"/>
              <a:t>/dl, ou </a:t>
            </a:r>
            <a:r>
              <a:rPr lang="pt-BR" sz="1600" dirty="0" err="1" smtClean="0"/>
              <a:t>oligúria</a:t>
            </a:r>
            <a:r>
              <a:rPr lang="pt-BR" sz="1600" dirty="0" smtClean="0"/>
              <a:t> (0,5 ml/Kg/h em 2 h)</a:t>
            </a:r>
          </a:p>
          <a:p>
            <a:pPr marL="342900" indent="-342900">
              <a:buFont typeface="+mj-lt"/>
              <a:buAutoNum type="romanLcPeriod"/>
            </a:pPr>
            <a:r>
              <a:rPr lang="pt-BR" sz="1600" dirty="0" err="1" smtClean="0"/>
              <a:t>Plaquetopenia</a:t>
            </a:r>
            <a:r>
              <a:rPr lang="pt-BR" sz="1600" dirty="0" smtClean="0"/>
              <a:t> &lt;= 100.000</a:t>
            </a:r>
          </a:p>
          <a:p>
            <a:pPr marL="342900" indent="-342900">
              <a:buFont typeface="+mj-lt"/>
              <a:buAutoNum type="romanLcPeriod"/>
            </a:pPr>
            <a:r>
              <a:rPr lang="pt-BR" sz="1600" dirty="0" smtClean="0"/>
              <a:t>Bilirrubinas &gt; 2,0</a:t>
            </a:r>
          </a:p>
          <a:p>
            <a:pPr marL="342900" indent="-342900">
              <a:buFont typeface="+mj-lt"/>
              <a:buAutoNum type="romanLcPeriod"/>
            </a:pPr>
            <a:r>
              <a:rPr lang="pt-BR" sz="1600" dirty="0" smtClean="0"/>
              <a:t>Distúrbio de coagulação INR&gt; 1,5 e/ou TTPA &gt; 60 </a:t>
            </a:r>
            <a:r>
              <a:rPr lang="pt-BR" sz="1600" dirty="0" err="1" smtClean="0"/>
              <a:t>seg</a:t>
            </a:r>
            <a:endParaRPr lang="pt-BR" sz="1600" dirty="0" smtClean="0"/>
          </a:p>
          <a:p>
            <a:pPr marL="342900" indent="-342900">
              <a:buFont typeface="+mj-lt"/>
              <a:buAutoNum type="romanLcPeriod"/>
            </a:pPr>
            <a:endParaRPr lang="pt-BR" dirty="0" smtClean="0"/>
          </a:p>
          <a:p>
            <a:pPr marL="342900" indent="-342900">
              <a:buFont typeface="+mj-lt"/>
              <a:buAutoNum type="romanLcPeriod"/>
            </a:pPr>
            <a:endParaRPr lang="pt-BR" dirty="0" smtClean="0"/>
          </a:p>
          <a:p>
            <a:pPr marL="342900" indent="-342900">
              <a:buFont typeface="+mj-lt"/>
              <a:buAutoNum type="romanLcPeriod"/>
            </a:pPr>
            <a:endParaRPr lang="pt-BR" dirty="0" smtClean="0"/>
          </a:p>
          <a:p>
            <a:pPr marL="342900" indent="-342900">
              <a:buFont typeface="+mj-lt"/>
              <a:buAutoNum type="romanLcPeriod"/>
            </a:pPr>
            <a:endParaRPr lang="pt-BR" dirty="0" smtClean="0"/>
          </a:p>
          <a:p>
            <a:pPr marL="342900" indent="-342900">
              <a:buFont typeface="+mj-lt"/>
              <a:buAutoNum type="romanLcPeriod"/>
            </a:pPr>
            <a:endParaRPr lang="pt-BR" dirty="0" smtClean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504728" y="476672"/>
            <a:ext cx="5472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Detecção Precoce e Manejo Clínico da </a:t>
            </a:r>
            <a:r>
              <a:rPr lang="pt-BR" altLang="pt-BR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Sepse</a:t>
            </a:r>
            <a:endParaRPr lang="pt-BR" altLang="pt-BR" b="1" dirty="0" smtClean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  <a:p>
            <a:endParaRPr lang="pt-BR" dirty="0"/>
          </a:p>
        </p:txBody>
      </p:sp>
      <p:pic>
        <p:nvPicPr>
          <p:cNvPr id="5" name="Espaço Reservado para Conteúdo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93088" y="188913"/>
            <a:ext cx="14430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Picture 2" descr="Resultado de imagem para sofa sep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2680" y="2276872"/>
            <a:ext cx="6096000" cy="3514726"/>
          </a:xfrm>
          <a:prstGeom prst="rect">
            <a:avLst/>
          </a:prstGeom>
          <a:noFill/>
        </p:spPr>
      </p:pic>
      <p:sp>
        <p:nvSpPr>
          <p:cNvPr id="9" name="Retângulo 8"/>
          <p:cNvSpPr/>
          <p:nvPr/>
        </p:nvSpPr>
        <p:spPr>
          <a:xfrm>
            <a:off x="3800872" y="1268760"/>
            <a:ext cx="20700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SOFA</a:t>
            </a:r>
            <a:endParaRPr lang="pt-BR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Espaço Reservado para Conteúdo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93088" y="188913"/>
            <a:ext cx="14430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2" descr="Resultado de imagem para qsof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3275" y="1557338"/>
            <a:ext cx="5715000" cy="366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2216150" y="373063"/>
            <a:ext cx="54737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altLang="pt-BR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Detecção Precoce e Manejo Clínico da Sepse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aixaDeTexto 4"/>
          <p:cNvSpPr txBox="1">
            <a:spLocks noChangeArrowheads="1"/>
          </p:cNvSpPr>
          <p:nvPr/>
        </p:nvSpPr>
        <p:spPr bwMode="auto">
          <a:xfrm>
            <a:off x="1784350" y="1844675"/>
            <a:ext cx="6840538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altLang="pt-BR" b="1" dirty="0">
                <a:solidFill>
                  <a:schemeClr val="tx2"/>
                </a:solidFill>
              </a:rPr>
              <a:t>DEFINIÇÕES</a:t>
            </a:r>
            <a:r>
              <a:rPr lang="pt-BR" altLang="pt-BR" dirty="0">
                <a:solidFill>
                  <a:schemeClr val="tx2"/>
                </a:solidFill>
              </a:rPr>
              <a:t>:</a:t>
            </a:r>
          </a:p>
          <a:p>
            <a:endParaRPr lang="pt-BR" altLang="pt-BR" dirty="0">
              <a:solidFill>
                <a:schemeClr val="tx2"/>
              </a:solidFill>
            </a:endParaRPr>
          </a:p>
          <a:p>
            <a:r>
              <a:rPr lang="pt-BR" altLang="pt-BR" b="1" dirty="0" err="1">
                <a:solidFill>
                  <a:schemeClr val="tx2"/>
                </a:solidFill>
              </a:rPr>
              <a:t>Sepse</a:t>
            </a:r>
            <a:r>
              <a:rPr lang="pt-BR" altLang="pt-BR" dirty="0">
                <a:solidFill>
                  <a:schemeClr val="tx2"/>
                </a:solidFill>
              </a:rPr>
              <a:t>: Disfunção orgânica potencialmente fatal causada por uma resposta imune desregulada a uma infecção.</a:t>
            </a:r>
          </a:p>
          <a:p>
            <a:endParaRPr lang="pt-BR" altLang="pt-BR" dirty="0">
              <a:solidFill>
                <a:schemeClr val="tx2"/>
              </a:solidFill>
            </a:endParaRPr>
          </a:p>
          <a:p>
            <a:r>
              <a:rPr lang="pt-BR" altLang="pt-BR" b="1" dirty="0">
                <a:solidFill>
                  <a:schemeClr val="tx2"/>
                </a:solidFill>
              </a:rPr>
              <a:t>Choque Séptico</a:t>
            </a:r>
            <a:r>
              <a:rPr lang="pt-BR" altLang="pt-BR" dirty="0">
                <a:solidFill>
                  <a:schemeClr val="tx2"/>
                </a:solidFill>
              </a:rPr>
              <a:t>: </a:t>
            </a:r>
            <a:r>
              <a:rPr lang="pt-BR" altLang="pt-BR" dirty="0" err="1">
                <a:solidFill>
                  <a:schemeClr val="tx2"/>
                </a:solidFill>
              </a:rPr>
              <a:t>sepse</a:t>
            </a:r>
            <a:r>
              <a:rPr lang="pt-BR" altLang="pt-BR" dirty="0">
                <a:solidFill>
                  <a:schemeClr val="tx2"/>
                </a:solidFill>
              </a:rPr>
              <a:t> acompanhada por profundas anormalidades circulatórias e celulares/metabólicas capazes aumentar a mortalidade substancialmente .</a:t>
            </a:r>
          </a:p>
          <a:p>
            <a:endParaRPr lang="pt-BR" altLang="pt-BR" dirty="0">
              <a:solidFill>
                <a:schemeClr val="tx2"/>
              </a:solidFill>
            </a:endParaRPr>
          </a:p>
        </p:txBody>
      </p:sp>
      <p:pic>
        <p:nvPicPr>
          <p:cNvPr id="3075" name="Espaço Reservado para Conteúdo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37550" y="333375"/>
            <a:ext cx="14430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2216150" y="373063"/>
            <a:ext cx="54737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altLang="pt-BR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Detecção Precoce e Manejo Clínico da Sepse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Espaço Reservado para Conteúdo 6"/>
          <p:cNvGraphicFramePr>
            <a:graphicFrameLocks/>
          </p:cNvGraphicFramePr>
          <p:nvPr/>
        </p:nvGraphicFramePr>
        <p:xfrm>
          <a:off x="1352599" y="1124744"/>
          <a:ext cx="7848873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147" name="Espaço Reservado para Conteúdo 4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193088" y="188913"/>
            <a:ext cx="14430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2216150" y="373063"/>
            <a:ext cx="54737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altLang="pt-BR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Detecção Precoce e Manejo Clínico da Sepse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Espaço Reservado para Conteúdo 6"/>
          <p:cNvGraphicFramePr>
            <a:graphicFrameLocks/>
          </p:cNvGraphicFramePr>
          <p:nvPr/>
        </p:nvGraphicFramePr>
        <p:xfrm>
          <a:off x="1352600" y="908720"/>
          <a:ext cx="7848873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171" name="Espaço Reservado para Conteúdo 4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193088" y="188913"/>
            <a:ext cx="14430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aixaDeTexto 1"/>
          <p:cNvSpPr txBox="1"/>
          <p:nvPr/>
        </p:nvSpPr>
        <p:spPr>
          <a:xfrm>
            <a:off x="2216150" y="373063"/>
            <a:ext cx="54737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altLang="pt-BR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Detecção Precoce e Manejo Clínico da Sepse</a:t>
            </a:r>
          </a:p>
        </p:txBody>
      </p:sp>
      <p:sp>
        <p:nvSpPr>
          <p:cNvPr id="3" name="Retângulo 2"/>
          <p:cNvSpPr/>
          <p:nvPr/>
        </p:nvSpPr>
        <p:spPr>
          <a:xfrm rot="19781581">
            <a:off x="1408113" y="3617913"/>
            <a:ext cx="2493962" cy="8969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400" dirty="0" smtClean="0">
                <a:solidFill>
                  <a:schemeClr val="tx1"/>
                </a:solidFill>
              </a:rPr>
              <a:t>INFECÇÃO E/OU </a:t>
            </a:r>
            <a:r>
              <a:rPr lang="pt-BR" sz="2400" dirty="0" smtClean="0">
                <a:solidFill>
                  <a:schemeClr val="tx1"/>
                </a:solidFill>
              </a:rPr>
              <a:t>SRIS</a:t>
            </a:r>
            <a:endParaRPr lang="pt-BR" sz="2400" dirty="0">
              <a:solidFill>
                <a:schemeClr val="tx1"/>
              </a:solidFill>
            </a:endParaRPr>
          </a:p>
        </p:txBody>
      </p:sp>
      <p:sp>
        <p:nvSpPr>
          <p:cNvPr id="12" name="Retângulo 11"/>
          <p:cNvSpPr/>
          <p:nvPr/>
        </p:nvSpPr>
        <p:spPr>
          <a:xfrm rot="19781581">
            <a:off x="4005263" y="3606800"/>
            <a:ext cx="2433637" cy="8429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400" dirty="0" smtClean="0">
                <a:solidFill>
                  <a:schemeClr val="tx1"/>
                </a:solidFill>
              </a:rPr>
              <a:t>Considerar </a:t>
            </a:r>
            <a:r>
              <a:rPr lang="pt-BR" sz="2400" b="1" dirty="0">
                <a:solidFill>
                  <a:schemeClr val="tx1"/>
                </a:solidFill>
              </a:rPr>
              <a:t>SEPSE</a:t>
            </a:r>
          </a:p>
        </p:txBody>
      </p:sp>
      <p:sp>
        <p:nvSpPr>
          <p:cNvPr id="13" name="Retângulo 12"/>
          <p:cNvSpPr/>
          <p:nvPr/>
        </p:nvSpPr>
        <p:spPr>
          <a:xfrm rot="19781581">
            <a:off x="6696075" y="3702050"/>
            <a:ext cx="2435225" cy="8429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400" dirty="0" smtClean="0">
                <a:solidFill>
                  <a:schemeClr val="tx1"/>
                </a:solidFill>
              </a:rPr>
              <a:t> </a:t>
            </a:r>
            <a:r>
              <a:rPr lang="pt-BR" sz="1600" b="1" dirty="0" smtClean="0">
                <a:solidFill>
                  <a:schemeClr val="tx1"/>
                </a:solidFill>
              </a:rPr>
              <a:t>SEPSE GRAVE COM ALTERAÇÃO HEMODINAMICA</a:t>
            </a:r>
            <a:endParaRPr lang="pt-BR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  <p:bldP spid="1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 txBox="1">
            <a:spLocks/>
          </p:cNvSpPr>
          <p:nvPr/>
        </p:nvSpPr>
        <p:spPr bwMode="auto">
          <a:xfrm>
            <a:off x="1052513" y="144463"/>
            <a:ext cx="6996831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pt-BR" altLang="pt-BR" sz="2800" b="0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Sepse Grave e Choque Séptico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8553400" y="260648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pic>
        <p:nvPicPr>
          <p:cNvPr id="5" name="Espaço Reservado para Conteúdo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93088" y="188913"/>
            <a:ext cx="14430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ixaDeTexto 6"/>
          <p:cNvSpPr txBox="1"/>
          <p:nvPr/>
        </p:nvSpPr>
        <p:spPr>
          <a:xfrm>
            <a:off x="1712640" y="1700808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10" name="Seta para baixo 9"/>
          <p:cNvSpPr/>
          <p:nvPr/>
        </p:nvSpPr>
        <p:spPr>
          <a:xfrm>
            <a:off x="4808984" y="2420888"/>
            <a:ext cx="432048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Seta para baixo 10"/>
          <p:cNvSpPr/>
          <p:nvPr/>
        </p:nvSpPr>
        <p:spPr>
          <a:xfrm>
            <a:off x="4808984" y="3789040"/>
            <a:ext cx="432048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aixaDeTexto 11"/>
          <p:cNvSpPr txBox="1"/>
          <p:nvPr/>
        </p:nvSpPr>
        <p:spPr>
          <a:xfrm>
            <a:off x="2504728" y="1124744"/>
            <a:ext cx="4968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	</a:t>
            </a:r>
            <a:r>
              <a:rPr lang="pt-BR" altLang="pt-BR" sz="2000" b="0" i="1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Identificação precoce</a:t>
            </a:r>
            <a:endParaRPr lang="pt-BR" altLang="pt-BR" b="0" i="1" dirty="0" smtClean="0">
              <a:solidFill>
                <a:srgbClr val="0070C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2576736" y="1700808"/>
            <a:ext cx="4824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ctr" eaLnBrk="1" hangingPunct="1"/>
            <a:r>
              <a:rPr lang="pt-BR" altLang="pt-BR" sz="2000" b="0" i="1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Menor tempo para tomada de decisão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3080792" y="3140968"/>
            <a:ext cx="403244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sz="2000" b="0" i="1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Diminuir taxa de mortalidade</a:t>
            </a:r>
          </a:p>
          <a:p>
            <a:endParaRPr lang="pt-BR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3080792" y="4581128"/>
            <a:ext cx="388843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b="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pt-BR" altLang="pt-BR" sz="2000" b="0" i="1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Redução de Custos</a:t>
            </a:r>
            <a:endParaRPr lang="pt-BR" altLang="pt-BR" b="0" i="1" dirty="0" smtClean="0">
              <a:solidFill>
                <a:srgbClr val="0070C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pt-BR" dirty="0"/>
          </a:p>
        </p:txBody>
      </p:sp>
      <p:sp>
        <p:nvSpPr>
          <p:cNvPr id="17" name="Multiplicar 16"/>
          <p:cNvSpPr/>
          <p:nvPr/>
        </p:nvSpPr>
        <p:spPr>
          <a:xfrm>
            <a:off x="2648744" y="0"/>
            <a:ext cx="719137" cy="908051"/>
          </a:xfrm>
          <a:prstGeom prst="mathMultiply">
            <a:avLst>
              <a:gd name="adj1" fmla="val 941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19" name="Texto explicativo em forma de nuvem 18"/>
          <p:cNvSpPr/>
          <p:nvPr/>
        </p:nvSpPr>
        <p:spPr>
          <a:xfrm>
            <a:off x="1784648" y="1268760"/>
            <a:ext cx="7200800" cy="3456384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dirty="0">
                <a:solidFill>
                  <a:schemeClr val="tx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Protocolos</a:t>
            </a:r>
            <a:r>
              <a:rPr lang="pt-BR" dirty="0">
                <a:solidFill>
                  <a:schemeClr val="tx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solidFill>
                <a:schemeClr val="tx2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solidFill>
                  <a:schemeClr val="tx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Definem Critérios de Elegibilidade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solidFill>
                <a:schemeClr val="tx2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solidFill>
                  <a:schemeClr val="tx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Determinam Diretrizes Institucionais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solidFill>
                <a:schemeClr val="tx2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solidFill>
                  <a:schemeClr val="tx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Geram Mudanças de Comportamento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000672" y="332656"/>
            <a:ext cx="5976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Detecção Precoce e Manejo Clínico da </a:t>
            </a:r>
            <a:r>
              <a:rPr lang="pt-BR" altLang="pt-BR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Sepse</a:t>
            </a:r>
            <a:endParaRPr lang="pt-BR" altLang="pt-BR" b="1" dirty="0" smtClean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  <a:p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8265368" y="404664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pic>
        <p:nvPicPr>
          <p:cNvPr id="4" name="Espaço Reservado para Conteúdo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93088" y="188913"/>
            <a:ext cx="14430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tângulo de cantos arredondados 8"/>
          <p:cNvSpPr/>
          <p:nvPr/>
        </p:nvSpPr>
        <p:spPr>
          <a:xfrm>
            <a:off x="920552" y="1052736"/>
            <a:ext cx="1223963" cy="328613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2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ONTEM</a:t>
            </a:r>
          </a:p>
        </p:txBody>
      </p:sp>
      <p:sp>
        <p:nvSpPr>
          <p:cNvPr id="15" name="Retângulo de cantos arredondados 14"/>
          <p:cNvSpPr/>
          <p:nvPr/>
        </p:nvSpPr>
        <p:spPr>
          <a:xfrm>
            <a:off x="8409384" y="1052736"/>
            <a:ext cx="1223963" cy="328613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2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HOJE</a:t>
            </a:r>
            <a:endParaRPr lang="pt-BR" sz="1200" b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2648744" y="2132856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	</a:t>
            </a:r>
            <a:endParaRPr lang="pt-BR" dirty="0"/>
          </a:p>
        </p:txBody>
      </p:sp>
      <p:graphicFrame>
        <p:nvGraphicFramePr>
          <p:cNvPr id="22" name="Diagrama 21"/>
          <p:cNvGraphicFramePr/>
          <p:nvPr/>
        </p:nvGraphicFramePr>
        <p:xfrm>
          <a:off x="992560" y="1628800"/>
          <a:ext cx="4238104" cy="32094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3" name="Elipse 22"/>
          <p:cNvSpPr/>
          <p:nvPr/>
        </p:nvSpPr>
        <p:spPr>
          <a:xfrm>
            <a:off x="2720752" y="3429000"/>
            <a:ext cx="576064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S</a:t>
            </a:r>
          </a:p>
        </p:txBody>
      </p:sp>
      <p:sp>
        <p:nvSpPr>
          <p:cNvPr id="30" name="Retângulo de cantos arredondados 29"/>
          <p:cNvSpPr/>
          <p:nvPr/>
        </p:nvSpPr>
        <p:spPr>
          <a:xfrm>
            <a:off x="920552" y="5301208"/>
            <a:ext cx="1800200" cy="576064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smtClean="0"/>
              <a:t>ALTA SENSIBILIDADE</a:t>
            </a:r>
            <a:endParaRPr lang="pt-BR" sz="1400" dirty="0"/>
          </a:p>
        </p:txBody>
      </p:sp>
      <p:sp>
        <p:nvSpPr>
          <p:cNvPr id="31" name="Retângulo de cantos arredondados 30"/>
          <p:cNvSpPr/>
          <p:nvPr/>
        </p:nvSpPr>
        <p:spPr>
          <a:xfrm>
            <a:off x="3584848" y="5301208"/>
            <a:ext cx="1872208" cy="576064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smtClean="0"/>
              <a:t>BAIXA ESPECIFICIDADE</a:t>
            </a:r>
            <a:endParaRPr lang="pt-BR" sz="1400" dirty="0"/>
          </a:p>
        </p:txBody>
      </p:sp>
      <p:graphicFrame>
        <p:nvGraphicFramePr>
          <p:cNvPr id="32" name="Diagrama 31"/>
          <p:cNvGraphicFramePr/>
          <p:nvPr/>
        </p:nvGraphicFramePr>
        <p:xfrm>
          <a:off x="6105128" y="1628800"/>
          <a:ext cx="3528392" cy="3312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33" name="Retângulo de cantos arredondados 32"/>
          <p:cNvSpPr/>
          <p:nvPr/>
        </p:nvSpPr>
        <p:spPr>
          <a:xfrm>
            <a:off x="6825208" y="5301208"/>
            <a:ext cx="2016224" cy="648072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 smtClean="0"/>
              <a:t>ALTA ESPECIFICIDADE</a:t>
            </a:r>
            <a:endParaRPr lang="pt-BR" sz="1600" dirty="0"/>
          </a:p>
        </p:txBody>
      </p:sp>
      <p:sp>
        <p:nvSpPr>
          <p:cNvPr id="34" name="Nuvem 33"/>
          <p:cNvSpPr/>
          <p:nvPr/>
        </p:nvSpPr>
        <p:spPr>
          <a:xfrm>
            <a:off x="1928664" y="1412776"/>
            <a:ext cx="6624736" cy="403244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 smtClean="0"/>
              <a:t>GATILHO PARA APLICAÇÃO SCORE QSOFA AINDA É SIRS</a:t>
            </a:r>
            <a:endParaRPr lang="pt-BR" sz="2800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2360712" y="15567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sp>
        <p:nvSpPr>
          <p:cNvPr id="17" name="Retângulo de cantos arredondados 16"/>
          <p:cNvSpPr/>
          <p:nvPr/>
        </p:nvSpPr>
        <p:spPr>
          <a:xfrm>
            <a:off x="2576736" y="1052736"/>
            <a:ext cx="2016224" cy="360040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smtClean="0"/>
              <a:t>SUSPEITA DE INFECÇÃO</a:t>
            </a:r>
            <a:endParaRPr lang="pt-BR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 animBg="1"/>
      <p:bldGraphic spid="22" grpId="0">
        <p:bldAsOne/>
      </p:bldGraphic>
      <p:bldP spid="30" grpId="0" animBg="1"/>
      <p:bldP spid="31" grpId="0" animBg="1"/>
      <p:bldGraphic spid="32" grpId="0">
        <p:bldAsOne/>
      </p:bldGraphic>
      <p:bldP spid="33" grpId="0" animBg="1"/>
      <p:bldP spid="3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216696" y="476672"/>
            <a:ext cx="5328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Detecção Precoce e Manejo Clínico da </a:t>
            </a:r>
            <a:r>
              <a:rPr lang="pt-BR" altLang="pt-BR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Sepse</a:t>
            </a:r>
            <a:endParaRPr lang="pt-BR" altLang="pt-BR" b="1" dirty="0" smtClean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  <a:p>
            <a:endParaRPr lang="pt-BR" dirty="0"/>
          </a:p>
        </p:txBody>
      </p:sp>
      <p:pic>
        <p:nvPicPr>
          <p:cNvPr id="4" name="Espaço Reservado para Conteúdo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37550" y="333375"/>
            <a:ext cx="14430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2000672" y="1196752"/>
            <a:ext cx="6912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	</a:t>
            </a:r>
            <a:r>
              <a:rPr lang="pt-BR" dirty="0" smtClean="0"/>
              <a:t>	</a:t>
            </a:r>
            <a:endParaRPr lang="pt-BR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2576736" y="980728"/>
            <a:ext cx="46215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ESTATÍSTICA</a:t>
            </a:r>
            <a:endParaRPr lang="pt-BR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Espaço Reservado para Conteúdo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93088" y="188913"/>
            <a:ext cx="14430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0632" y="115887"/>
            <a:ext cx="5473700" cy="674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10"/>
          <p:cNvPicPr>
            <a:picLocks noChangeAspect="1" noChangeArrowheads="1"/>
          </p:cNvPicPr>
          <p:nvPr/>
        </p:nvPicPr>
        <p:blipFill>
          <a:blip r:embed="rId4" cstate="print"/>
          <a:srcRect b="6049"/>
          <a:stretch>
            <a:fillRect/>
          </a:stretch>
        </p:blipFill>
        <p:spPr bwMode="auto">
          <a:xfrm>
            <a:off x="7185025" y="1052513"/>
            <a:ext cx="2720975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tângulo 1"/>
          <p:cNvSpPr>
            <a:spLocks noChangeArrowheads="1"/>
          </p:cNvSpPr>
          <p:nvPr/>
        </p:nvSpPr>
        <p:spPr bwMode="auto">
          <a:xfrm>
            <a:off x="1136650" y="1773238"/>
            <a:ext cx="84963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200000"/>
              </a:lnSpc>
            </a:pPr>
            <a:r>
              <a:rPr lang="pt-BR" altLang="pt-BR">
                <a:solidFill>
                  <a:schemeClr val="tx2"/>
                </a:solidFill>
              </a:rPr>
              <a:t>(   ) Descartado pelo médico – HD definido: _____________________________</a:t>
            </a:r>
          </a:p>
          <a:p>
            <a:pPr eaLnBrk="1" hangingPunct="1">
              <a:lnSpc>
                <a:spcPct val="200000"/>
              </a:lnSpc>
            </a:pPr>
            <a:r>
              <a:rPr lang="pt-BR" altLang="pt-BR">
                <a:solidFill>
                  <a:schemeClr val="tx2"/>
                </a:solidFill>
              </a:rPr>
              <a:t>(   ) Descartado pelo médico – (   ) Internado em apto    (   ) Alta</a:t>
            </a:r>
          </a:p>
          <a:p>
            <a:pPr eaLnBrk="1" hangingPunct="1">
              <a:lnSpc>
                <a:spcPct val="200000"/>
              </a:lnSpc>
            </a:pPr>
            <a:r>
              <a:rPr lang="pt-BR" altLang="pt-BR">
                <a:solidFill>
                  <a:schemeClr val="tx2"/>
                </a:solidFill>
              </a:rPr>
              <a:t>(   ) Descartado pelo médico  -   </a:t>
            </a:r>
          </a:p>
          <a:p>
            <a:pPr eaLnBrk="1" hangingPunct="1">
              <a:lnSpc>
                <a:spcPct val="200000"/>
              </a:lnSpc>
            </a:pPr>
            <a:r>
              <a:rPr lang="pt-BR" altLang="pt-BR">
                <a:solidFill>
                  <a:schemeClr val="tx2"/>
                </a:solidFill>
              </a:rPr>
              <a:t> Outros:___________________________________________________</a:t>
            </a:r>
          </a:p>
          <a:p>
            <a:pPr eaLnBrk="1" hangingPunct="1">
              <a:lnSpc>
                <a:spcPct val="200000"/>
              </a:lnSpc>
            </a:pPr>
            <a:r>
              <a:rPr lang="pt-BR" altLang="pt-BR">
                <a:solidFill>
                  <a:schemeClr val="tx2"/>
                </a:solidFill>
              </a:rPr>
              <a:t> </a:t>
            </a:r>
          </a:p>
          <a:p>
            <a:pPr eaLnBrk="1" hangingPunct="1">
              <a:lnSpc>
                <a:spcPct val="200000"/>
              </a:lnSpc>
            </a:pPr>
            <a:r>
              <a:rPr lang="pt-BR" altLang="pt-BR">
                <a:solidFill>
                  <a:schemeClr val="tx2"/>
                </a:solidFill>
              </a:rPr>
              <a:t> </a:t>
            </a:r>
          </a:p>
          <a:p>
            <a:pPr eaLnBrk="1" hangingPunct="1">
              <a:lnSpc>
                <a:spcPct val="200000"/>
              </a:lnSpc>
            </a:pPr>
            <a:r>
              <a:rPr lang="pt-BR" altLang="pt-BR">
                <a:solidFill>
                  <a:schemeClr val="tx2"/>
                </a:solidFill>
              </a:rPr>
              <a:t>Assinatura/Carimbo Médico:__________________________________</a:t>
            </a:r>
          </a:p>
          <a:p>
            <a:pPr eaLnBrk="1" hangingPunct="1">
              <a:lnSpc>
                <a:spcPct val="200000"/>
              </a:lnSpc>
            </a:pPr>
            <a:r>
              <a:rPr lang="pt-BR" altLang="pt-BR">
                <a:solidFill>
                  <a:schemeClr val="tx2"/>
                </a:solidFill>
              </a:rPr>
              <a:t>Assinatura/Carimbo Enfermeiro:________________________________</a:t>
            </a:r>
          </a:p>
        </p:txBody>
      </p:sp>
      <p:sp>
        <p:nvSpPr>
          <p:cNvPr id="10243" name="Text Box 102"/>
          <p:cNvSpPr txBox="1">
            <a:spLocks noChangeArrowheads="1"/>
          </p:cNvSpPr>
          <p:nvPr/>
        </p:nvSpPr>
        <p:spPr bwMode="auto">
          <a:xfrm rot="10800000" flipV="1">
            <a:off x="1568450" y="1123950"/>
            <a:ext cx="7632700" cy="454025"/>
          </a:xfrm>
          <a:prstGeom prst="rect">
            <a:avLst/>
          </a:prstGeom>
          <a:solidFill>
            <a:srgbClr val="77933C"/>
          </a:solidFill>
          <a:ln w="9525">
            <a:solidFill>
              <a:srgbClr val="77933C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115000"/>
              </a:lnSpc>
              <a:spcAft>
                <a:spcPts val="1000"/>
              </a:spcAft>
            </a:pPr>
            <a:r>
              <a:rPr lang="pt-BR" altLang="pt-BR" sz="2400" b="1">
                <a:solidFill>
                  <a:srgbClr val="FFFFFF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JUSTIFICATIVA PARA EXCLUSÃO DO PROTOCOLO</a:t>
            </a:r>
            <a:endParaRPr lang="pt-BR" altLang="pt-BR" sz="240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it-IT" altLang="pt-BR" sz="1000" b="1">
                <a:solidFill>
                  <a:srgbClr val="FFFFFF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 </a:t>
            </a:r>
            <a:endParaRPr lang="pt-BR" altLang="pt-BR" sz="110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920750" y="217488"/>
            <a:ext cx="3484563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sz="3200" b="1" i="1" dirty="0">
                <a:solidFill>
                  <a:schemeClr val="tx2"/>
                </a:solidFill>
                <a:latin typeface="+mn-lt"/>
              </a:rPr>
              <a:t>Protocolo de </a:t>
            </a:r>
            <a:r>
              <a:rPr lang="pt-BR" sz="3200" b="1" i="1" dirty="0" err="1">
                <a:solidFill>
                  <a:schemeClr val="tx2"/>
                </a:solidFill>
                <a:latin typeface="+mn-lt"/>
              </a:rPr>
              <a:t>Sepse</a:t>
            </a:r>
            <a:r>
              <a:rPr lang="pt-BR" sz="3200" b="1" i="1" dirty="0">
                <a:solidFill>
                  <a:schemeClr val="tx2"/>
                </a:solidFill>
                <a:latin typeface="+mn-lt"/>
              </a:rPr>
              <a:t> </a:t>
            </a:r>
          </a:p>
        </p:txBody>
      </p:sp>
      <p:pic>
        <p:nvPicPr>
          <p:cNvPr id="10245" name="Espaço Reservado para Conteúdo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93088" y="188913"/>
            <a:ext cx="14430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Espaço Reservado para Conteúdo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93088" y="188913"/>
            <a:ext cx="14430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CaixaDeTexto 3"/>
          <p:cNvSpPr txBox="1">
            <a:spLocks noChangeArrowheads="1"/>
          </p:cNvSpPr>
          <p:nvPr/>
        </p:nvSpPr>
        <p:spPr bwMode="auto">
          <a:xfrm>
            <a:off x="849313" y="1412875"/>
            <a:ext cx="820737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altLang="pt-BR" sz="2000" b="1">
                <a:solidFill>
                  <a:schemeClr val="tx2"/>
                </a:solidFill>
              </a:rPr>
              <a:t>Pacote de 3 horas:</a:t>
            </a:r>
          </a:p>
          <a:p>
            <a:endParaRPr lang="pt-BR" altLang="pt-BR" sz="2000" b="1">
              <a:solidFill>
                <a:schemeClr val="tx2"/>
              </a:solidFill>
            </a:endParaRPr>
          </a:p>
          <a:p>
            <a:pPr>
              <a:buFont typeface="Arial" charset="0"/>
              <a:buChar char="•"/>
            </a:pPr>
            <a:r>
              <a:rPr lang="pt-BR" altLang="pt-BR">
                <a:solidFill>
                  <a:schemeClr val="tx2"/>
                </a:solidFill>
              </a:rPr>
              <a:t>Coleta de lactato sérico;</a:t>
            </a:r>
          </a:p>
          <a:p>
            <a:endParaRPr lang="pt-BR" altLang="pt-BR">
              <a:solidFill>
                <a:schemeClr val="tx2"/>
              </a:solidFill>
            </a:endParaRPr>
          </a:p>
          <a:p>
            <a:pPr>
              <a:buFont typeface="Arial" charset="0"/>
              <a:buChar char="•"/>
            </a:pPr>
            <a:r>
              <a:rPr lang="pt-BR" altLang="pt-BR">
                <a:solidFill>
                  <a:schemeClr val="tx2"/>
                </a:solidFill>
              </a:rPr>
              <a:t>Coleta da hemocultura antes do início da antibioticoterapia;</a:t>
            </a:r>
          </a:p>
          <a:p>
            <a:endParaRPr lang="pt-BR" altLang="pt-BR">
              <a:solidFill>
                <a:schemeClr val="tx2"/>
              </a:solidFill>
            </a:endParaRPr>
          </a:p>
          <a:p>
            <a:pPr>
              <a:buFont typeface="Arial" charset="0"/>
              <a:buChar char="•"/>
            </a:pPr>
            <a:r>
              <a:rPr lang="pt-BR" altLang="pt-BR">
                <a:solidFill>
                  <a:schemeClr val="tx2"/>
                </a:solidFill>
              </a:rPr>
              <a:t>Início do antibiótico na primeira hora após o diagnóstico;</a:t>
            </a:r>
          </a:p>
          <a:p>
            <a:endParaRPr lang="pt-BR" altLang="pt-BR">
              <a:solidFill>
                <a:schemeClr val="tx2"/>
              </a:solidFill>
            </a:endParaRPr>
          </a:p>
          <a:p>
            <a:pPr>
              <a:buFont typeface="Arial" charset="0"/>
              <a:buChar char="•"/>
            </a:pPr>
            <a:r>
              <a:rPr lang="pt-BR" altLang="pt-BR">
                <a:solidFill>
                  <a:schemeClr val="tx2"/>
                </a:solidFill>
              </a:rPr>
              <a:t>Reposição volêmica agressiva precoce nos pacientes com hipotensão ou    lactato 2 vezes o valor normal.</a:t>
            </a:r>
          </a:p>
          <a:p>
            <a:endParaRPr lang="pt-BR" altLang="pt-BR">
              <a:solidFill>
                <a:schemeClr val="tx2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216150" y="373063"/>
            <a:ext cx="54737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altLang="pt-BR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Detecção Precoce e Manejo Clínico da Sepse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aixaDeTexto 1"/>
          <p:cNvSpPr txBox="1">
            <a:spLocks noChangeArrowheads="1"/>
          </p:cNvSpPr>
          <p:nvPr/>
        </p:nvSpPr>
        <p:spPr bwMode="auto">
          <a:xfrm>
            <a:off x="992188" y="1268413"/>
            <a:ext cx="8058150" cy="320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altLang="pt-BR" sz="2000" b="1">
                <a:solidFill>
                  <a:schemeClr val="tx2"/>
                </a:solidFill>
              </a:rPr>
              <a:t>Pacote de 6 horas:</a:t>
            </a:r>
          </a:p>
          <a:p>
            <a:endParaRPr lang="pt-BR" altLang="pt-BR" sz="2000" b="1">
              <a:solidFill>
                <a:schemeClr val="tx2"/>
              </a:solidFill>
            </a:endParaRPr>
          </a:p>
          <a:p>
            <a:pPr>
              <a:buFont typeface="Arial" charset="0"/>
              <a:buChar char="•"/>
            </a:pPr>
            <a:r>
              <a:rPr lang="pt-BR" altLang="pt-BR">
                <a:solidFill>
                  <a:schemeClr val="tx2"/>
                </a:solidFill>
              </a:rPr>
              <a:t> Uso de vasopressores para manter pressão arterial média acima de 65 mmHg;</a:t>
            </a:r>
          </a:p>
          <a:p>
            <a:endParaRPr lang="pt-BR" altLang="pt-BR">
              <a:solidFill>
                <a:schemeClr val="tx2"/>
              </a:solidFill>
            </a:endParaRPr>
          </a:p>
          <a:p>
            <a:pPr>
              <a:buFont typeface="Arial" charset="0"/>
              <a:buChar char="•"/>
            </a:pPr>
            <a:r>
              <a:rPr lang="pt-BR" altLang="pt-BR">
                <a:solidFill>
                  <a:schemeClr val="tx2"/>
                </a:solidFill>
              </a:rPr>
              <a:t>Reavaliação do status volemico e da perfusão tecidual, usando, por exemplo, mensuração da pressão venosa central ou da saturação venosa central de oxigênio;</a:t>
            </a:r>
          </a:p>
          <a:p>
            <a:endParaRPr lang="pt-BR" altLang="pt-BR">
              <a:solidFill>
                <a:schemeClr val="tx2"/>
              </a:solidFill>
            </a:endParaRPr>
          </a:p>
          <a:p>
            <a:pPr>
              <a:buFont typeface="Arial" charset="0"/>
              <a:buChar char="•"/>
            </a:pPr>
            <a:r>
              <a:rPr lang="pt-BR" altLang="pt-BR">
                <a:solidFill>
                  <a:schemeClr val="tx2"/>
                </a:solidFill>
              </a:rPr>
              <a:t>Nova mensuração de lactato para pacientes com hiperlactatemia inicial</a:t>
            </a:r>
          </a:p>
          <a:p>
            <a:endParaRPr lang="pt-BR" altLang="pt-BR">
              <a:solidFill>
                <a:schemeClr val="tx2"/>
              </a:solidFill>
            </a:endParaRPr>
          </a:p>
        </p:txBody>
      </p:sp>
      <p:pic>
        <p:nvPicPr>
          <p:cNvPr id="13315" name="Espaço Reservado para Conteúdo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93088" y="188913"/>
            <a:ext cx="14430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2216150" y="373063"/>
            <a:ext cx="54737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altLang="pt-BR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Detecção Precoce e Manejo Clínico da Sepse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 descr="data:image/jpeg;base64,/9j/4AAQSkZJRgABAQAAAQABAAD/2wCEAAkGBxITEhUUExQVFRQXFRsYGBUXGBgYGhsbGhYWFhscHBcYHCggGBomHh0dJDIhJSkrMC4uGCAzODMuNygtLisBCgoKDg0OGxAQGzclICYsLiwvLywsLDQ0NDQsLCwsLC8tLDQ0LCwsLC00LCwuLCwsLCwsLCwsLS0sLCwsLCwsLP/AABEIAHkAjwMBEQACEQEDEQH/xAAbAAACAgMBAAAAAAAAAAAAAAAABgUHAgMEAf/EAEgQAAEDAQQFBwkGBAILAAAAAAEAAgMRBAUhMQYSQVFhEyIyVHGBkQcUFTOhscHR0iNCkpOj8FJy4fGCwhYkNDVEU2KUorKz/8QAGwEBAAIDAQEAAAAAAAAAAAAAAAQFAgMGAQf/xAA+EQABAwICBgcGBgEDBQEAAAABAAIDBBESMQUTIUFR8BQyUmFxkbEiVIHB0eEVIzOSoaJCBkNiNESCsvEk/9oADAMBAAIRAxEAPwC8ERCIhEWLngYk0G9EVfX7fAxtBBIpqRNNRVta1ywLs8sgBsXJ1z3aQqhTxmzG5n57vAKxhbqWYjmVxC9LSf8AhHb/AFg+lV/4fRj/ALkft+63iWQ/4o9JWnqh/Nb9KdAo/eR+z7prJOyj0laeqH81v0p0Cj95H7Pumsk7KPSVp6ofzW/SnQKP3kfs+6ayTso9JWnqh/Nb9KdAo/eR+z7prJOyj0laeqH81v0p0Cj95H7Pumsk7KPSVp6ofzW/SnQKP3kfs+6ayTsrGS9rQ0FxshAAJJ5UHAZ5NWTNG0jyGioBJNurb5rwyyAXwqd0YvZp1Xg8ySgcCcGuGFfge0blZaLldR1LqOXedh54rRUNEjNYE5sXThV6yXqIREIiERCIvCURL2k1tB+wBzFZCNjf4T/Nj3Aqo0xXdGhs3rOyUmlixuuckjsPnU5e71EOW5zvj/QKkdegpQxp/Mkz7gpjfzX4twXRPdUz3F3nL26xrqhpAA2Cmso8ekoImBmoDrDMnPjuWRhcduJa/Qc3W5PA/Ws/xin93HmPovNQ7tI9Bzdbk8D9afjFP7uPMfRNQ7tI9Bzdbk8D9afjFP7uPMfRNQ7tI9Bzdbk8D9afjFP7uPMfRNQ7tI9Bzdbk8D9afjFP7uPMfRNQ7tI9Bzdbk8D9afjFP7uPMfRNQ7tLnnbNZXse6V0kRNH1rhXgSe3uUqJ1PpGN0bIwx4F223/wsXY4SCTcLKzEWefUwMM+LdwJ+GXiFhKDW0usyli2HjYfNG2jdh3FWPcVu12ajjV7KA8Qa6rvZ4grodG1oq4A/fv8edqgzxYH2UqFPWlCIhEQiIRFzXhahExzzjQZDMnYBxK1yytjaXuNgF61pcbBVpf1sefsgazzGrjjgD7gMhwC5SnPSpnVs/Ubl8gOc1ZOGBoiZmV32GyiNjYxk3M0zdn++5U9TUOmeZnZnLuCkNYGiwXYoV1tQvEQiIREIiERCItVss4kY5jsnDwOw9y3087oJBI3dyVi9oeLFLNmhMkb7LJ6yIkxnKtBkK7PmummkbFK2uZ1H7Hd3fzwUNoJaWHMZKd0Wvg0Dj6yPmyNrmMq+yvctYd+HVgd/tv+f09EcBLHbeFYcMgc0EEEEVBGIK6wKtWxEQiIRFi8oiUNJbzBc5xNI4a/4n5E8adEcS5czpiodUSiihzJ9rnuzKn00YaNYUtXJC5xdaXjnvNGDcD/AE9ygaSlbG1tFEfZbtJ4lb4Rf8w57lOMbQU9qonOxG6lL1YIhEQiIREIiERCIhEUHpHZi3VtEfTjz4txV9oidrr0kvVfl4qLMwizxuXJaLQI3stcfq5MJGjYdv73gqZFCZYn0Mp9pu1p9OeC1ucGESjen/Ry3inJ1FCNZh4UxHdn3ncpuhax0kZgk6zch3c7Fpq4rHEN6YVfKGhEQiKKv68DGwNZ6x+DeApi6nD3kKDpCsbSwl5z3eK2wRmR1lXNtpaJm2dhPJR9MjGtNld/9VztPejp3VUn6j+r9ee5T3DWOwDIKdiaN1AOa0bgMFRPccidp2nnnapQC2qOskIiERCIhEQiIREIiEReOaCCDiDgQsmkgghM9iWYYBFK+zP9VMKsO4mtOw/ILppJekwNrIv1GdbnneoQGBxjORXVo7anRuNncaSRu1ozjiAaiu9vDaCQlY4sezSMGRtiHr5+u1extuDC5WZYLSJGhwpxFa0O0eK6eGZksYezIqte0tNl1LcsVhLIACSaACpJwoF4TsRV7pNfJAL8dd/NjbmQNmHfU8SFyWL8Tq7/AO2zj8/H0Vk0CFlhmVz3Td/JRhh6buc87uHw8VXV1b0iXWDqt2NHPFb448I71hfWkllstBNIA6nQHOdTLIZDtWil0dUVW2Ntxx5+S9kmZH1lCt8oMVaus1qaza8xmgG+gxopx0FJk2VhPDEtXSx2SmC5r8s9qaTDIHUzbk4cS04gcclW1VDUUxtK23fu81vZK1/VKkgFEWxLl8aZ2SzuMesZJRhycYLjXcTkCrWm0NUztx2s3iVofUMabb1wR+UOAGksNohGxz4zSu7BSDoCYj8t7XHgCsOlt3ghNNgt0UzBJC9sjD95pw7OB4FVE0EkL8Egse9SGva4XBWu9ryZZ4jK8PLG56jS4jjQbBvWVNTOqJBG0i54my8fIGC5ULYNOrHNI2OPlXOe4AUjO00qTsaNp2Kwm0JVRML32sBfNaRVMJsEzKoCkpUm8oNiY4tdywcDQgxOBB7CrlugapwxNsRxxBRTVxg2UneELbXZ2vYHA6uuyo1XdhGYPBa6GoNDUlkhu07HW2jxWUgErLhRc8jpYmWlnroTSQcBjl+8yriONtNM6kf+nILtPednPw4rS4lzRIMwnXRS9mu1XDoSZjDmvyxO85eCaLmdSVDqOTxHj3ePqsKlgkaJGpvBXTqAl7SK3CnJ6wAHOkNcgBUA+/uG9c/pytcxgp49rncOH1OSl0kWI43ZBI12jziZ1oeCI2GkYI9v729irqu1HTikj67hd3POwd6lR/mOxnILbpZfXmlmdLhyjiGsB/jINO2gBNOCgaPpOl1AYOqM/D7rZLJq2k7ylbyZXMJQ+2TgSOc+jC8B2XSfiM64dxVrp2sMWGmh2C2238KPSR4rvdmrGOOa5YEhTiLpZsmi4hvDzmHVbE6NwewYc8nMAbDmreTSIlojBJtcCLFR+j4ZcTVo8pV+Os9nDIyWyTEtBBoQ0YuI8QO9bNB0gqJy5wuGi/x3A/yvKuXA3YuDyX3ExsPnTxrSSE6hOOq0Glf5idqk6frHGTUMPsgbbLCliFsTs062+xxzMdHK0OY4UIPHaNx4hUEU74nB7DYhS3NDhYqoLttr7tvB0eseSEuq8bCw0AcRkSAQa7aFdvURN0hRh4HtYbjxGaq2kxS4d11a2kX+yWmnV5f/AJuXHUX/AFEY/wCTfVWUhuwqu/JCP9ZmwxEQ/wDf2Lp/9RE6lg7/AJKBQ7Xm6tWi40WVmqa8pH+8ndkXuC7rQp//AAD/AMvmqmoP5uxXK7NcLdWwysly8GebTiUD7KXmyN2ZY4d9fFdFSO6dSmEn22bWnnyUR41T8Qy3rGwu82tBiJ+yloWO3E5U3bq8AVnPesphUM2SR7D8N/PevGWjdh3HJWVcds5RmPTbg7juPePaCug0dWCqgD9+RHeoE0WrfZJGl8EvJSAHnB1X/wDUMTUbthpuwVBH+XpR3SNpN7Hxy+nipp9qAYMkXVIx0MRYKNGBG5wG3fj71W17JGVMgl6x2/BSIiCwWSh5YGu5KznHVEjgd1SzD2B3irH/AE0RjkHcPVR63qhSfkvkBsDBXFskgPaXl3uIUbT7S2tJ4gei20n6fxTaqJSUL3aEVZeWGJ2vZ3E8zVe0DcatJO7EU/Cut/004auVu+4Pw5v5qurW3sU46CvBsFmpsjAPaMCqPSzSK2TvKlwfpt8FOKuW5Up5Q3614S6ooeY2m91Au90P7NE3F3qpqdsmxWvfMZbYZmnMWWQHtELguQpzesYf+Y/9lYuFoz4Kr/J1dLLTNK175WBsYIMTywmrqYkZhdZpmqfTRMc0A3O8X3KupWB5IPBP3+g8H/Ptn/cOXODTMvYZ+0Kb0VvEqttNLvbBbTG1z3NAjIMjtZ2IBzK6nRs5mpMZAGeXxUCZuGSyvBy+fK4XPb7K2WNzHZEeHFSaWd8ErXtzBWD24hZKw59iJkPq3Uif/FkKb6fvYupH5Wkg2L/Ie0OChDbD7W7JNujNrm1Y3UrI5pBblrADAndhQ/3UWheYdIPjp9rTnz47FnO0OhBfmmDSGxVbylBzRR3Fp30zp7iVZ6aodfFrGdZvpwUallwOwnIqvrI3zad0Lq8jL0a5A7MfZ4KqnPTqQVDf1GZ89+fmpQGqkw7iu+/bnba7O+GTB2bXVoQ4dF2GyuxVNLVGlmEjMuHr9lvkZjbhKrm4rfaLomey0ROMTyKkV1ag012HI1ByNMhuXT1cMGlY2uieMQ5tZQY3OgNnDYnA+UW79WokeScmBjtau7d7VR/gNYH2IsONxZSTVx2+xWm570ts8klqdG6KzRxP5OE11pXUrU+GeGe3NbaimpYWNpw7FI4i7tw8OSvGOkeceQ4KFu22zXxFNFNHG10YD4pGtcA1+ILXVJqaf2U2aKPRMkcsTiQ7YRfMcVqYTUAtIyWrRC/JLuLrPbY3xxl2sHU1gwnPFldYHhWlFnpGijrwJqV13ZZ5jdnaxHesYJDFdsmznuW67dOo4XWyhfaNebXgoHY1bQggirGggbK4968m0M+VsWKzbNs7/wC7162pDcVtt1wXJo9aPtLwtMbnFgMzIyBWR+LgS0YtaD90hbqqvgIbRwHP2SeA54LFkT9shCl7t0ultNhtZtDA2jHRtfGx9HOkY5obTnY1IxyxUKo0VHT1cQhO8E3IyBG1bWzl8bsShPJlbRBaXCUPbyjWxtOo6msXYA0GAO84BWGnYTPBdhBw7SLjJaaR2FxurdrRcQBfYrRUppraxPbXSxNe5lGCvJuHRABwIBXfaLi1NII5CAdu8b796p5zikxDJWBpRpoLNFDJHFyomBLdYmMAAA41FdbHKmwrnNH6HNRI9j3YcPCx5CnTVGBoI3qZgtfnFmY9gLTNGCAcxrDE92KhtibT1JDzcMPnbd8VtxF7LrC03exxihHQjIe4bKDAAneTXuCkw1kkbZKh3Wf7I8d9vDZ8Vg5gJDdwTro9Y6NLyMXdEbmj5/JdHoah1EON3WdtP0UCqlxPsMgpeQAgg5K4KjKvdK7kq10Y6TBrxmprTdUnPCh7AuUkb+GVtx+m/P6fBWTHa6LvC5rnt/Kxh56bebJnXtp7fFVukKLUTFn+J2tW+F+Ibc1JSRgijgHDiAQqtr3NNwbLfmtEN3QtNWxRg7w1o+CzNRKc3HzWIY3guoHvWq6yssY2AZACuJoKVPcsi8nMrwADJYzRNeKOaHDc4AjwKMe5nVNksDml+/8AQ+C0BpjpBKzoSRinc4ClQrOj0tJC4h/tNOYPyWmSna7LYVDQXPfgkaDa4ywHpVBqAR93UqfHvU99Vokxk6s34bfVaQyYG19iehG0YAACuQAA8AueLze/kpll6GjcvMZ3ovVgvV5qDcPBZYjxWNrZLVarJHI3VkY1zRjRwBAOeAWcUr2Ou0keCOaDmsS8NaXkYUwA3bABsqVtwl7sIPifXyXhNgu25bvL3artp1pCPY2vs7AVb6MpBVzh1vYZbz+52n7qNO/Vs7ynNraLtFVr1EUbfdj12VaKvbi0b947/eAoGkaMVUBj37vFboJNW++5VtanCzTiVp+xlwdTYd/tr4rnoAa+mdA79RmV/T+NvwU535b8YyKnojTm8Kjs4dnxCoHjF7Xn4/f6qUOC2LSskIiERCIhEQvboheIhEQiIRFg41IG7E+zBbWizS4rw3Wmuu/e1hw4vywpuyHE8FKZG4NEbOu/Z8Pvme5ay4HbuCcrnsXJMoem7Fx47u4YLuqKlbSxCMfHxVRLIXuJKkFMWtCIvHIiTNKroB1mfdkBLTTou3fHvK5fScbqSpbWRZHrc96n07xIzVlL+j9qc5pjfhLEaY41b2+zwUDSlO1jxNH1Hj+edvmpELiRhOYU0xwIBG1Ubm4SQpK9WKIREIiERCIhEQiIRF499BX2b+Has2NxGy8K0yEtAA6bznuO09gHuAW9jQ8l56reQPisXHZZS+jliBIdTmR4NO92093vPBdLoOkLiaqQbTsHzKg1clvywmldMoCERCIhEXHedk5Vhbkc2nc4ZHsWmogbPGY35Hn+Fkx5abhVrfjHRSNtLRQtOrK3DKtPmFy1JHia/R8+ebTz5+CsXuylb8VLWeUGjh0XireB3d/zVHNG4Xa4Wc3YeedllKaQRcLeoqzQiIREIiERCIhEQiLVWprsFadu0ngFuALW23lY77ryxwukdUDnPwZX7rcKkj/yPcFY01KZ5W07chtcefILTI/A0uKeLLAGNDW5ALvGMaxoa0WAVQSSblb1kvEIiERCIvCERLWk13gku1asfzZBxIoHfA9gXPabpXDDVRdZufgplLIDeN2RSbcpMb32V5y50bt/Z+96rdItbUMbWxjYesOB5/hSYSW+w5TbZcMQa/yn4KiMfAjzCkgo5UbnfhPyXmrPEeYXt0cqNzvwn5JqzxHmEujlRud+E/JNWeI8wl0cqNzvwn5JqzxHmEujlRud+E/JNWeI8wl0cqNzvwn5JqzxHmEuvHSVwANThWhFOKyDAPaJHmEvdYSNr9mKUAq7s2DvPsqtjDhGsOe76/D1WO9Mujlj5plIoXYNG5g+Ls+wBdpoeh6NDd3WdtPyHPFVVTLjdYZKcCt1HQiIREIiERCItNqszZGua4VDgQe/3LxzQ4WKDYbqvr6ud7nijtSWI4PArUHEbdox71xb3DRsr4HtxMdtAvz4K1B1zQ4GxXN5ha+tfpM+a0dNoPd/7FZauTt+qPMLX1n9JnzTp1B7v/Ypq5O36o8wtfWf0mfNOnUHu/8AYpq5O36o8wtfWf0mfNOnUHu/9imrk7fqjzC19Z/SZ806dQe7/wBimrk7fqjzC19Z/SZ806dQe7/2KauTt+qPMLX1r9JnzTptB7v/AGKauTt+q2WexWkOBdaNZozbybRUbqjFa5Kyjc0hkOE7jiOzzXoY8G5d6qYuuwmR4bmK60jssNg78uAqpeiKTpU4kcPYZu58ytdTIGNsDtKcmBdqqtZIiERCIhEQiIREIiVNJ/Wt/l+JWub/AB+PyUiPJRCwW1CIhEQiIREIiEReheLxMGi33/8AD/nWTOr8VoqOumBq3laivV4iERCIv/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733425"/>
            <a:ext cx="1466850" cy="153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 altLang="pt-BR"/>
          </a:p>
        </p:txBody>
      </p:sp>
      <p:sp>
        <p:nvSpPr>
          <p:cNvPr id="14339" name="AutoShape 8" descr="data:image/jpeg;base64,/9j/4AAQSkZJRgABAQAAAQABAAD/2wCEAAkGBxISEhQUEhQWFRUWFxoYGBYYGBQfGBYcGhcYGBoYFxoZHCggGBwlHhkbITQhJSkrMC4uFx8zODQsNyktLisBCgoKDg0OGxAQGy4kICQsLCwuNC8tLCwtLSw0LCwsLyw3LywsLCwsLCwsLCwvLCwsLCwsLCwsLCwsLCwsLCwsLP/AABEIAIUAeQMBEQACEQEDEQH/xAAbAAACAwEBAQAAAAAAAAAAAAAABAIDBQEGB//EAD0QAAIBAgQDBQUHAgQHAAAAAAECEQADBBIhMQVBUSJhcYGRBhMyQqFScrHB0eHwFGIjNILCFRYkM7LS8f/EABoBAAMBAQEBAAAAAAAAAAAAAAACAwEEBQb/xAAzEQACAgEDAgIJAgYDAAAAAAAAAQIRAxIhMQRBMlEFEyJhcYGR0fChsRQjM0JS4UPB8f/aAAwDAQACEQMRAD8A+40AFABQAUAFAHGMamsbSVsCKXVMwdtf3rFNM2mVf1iROuX7Uaev51P18dvJ9+xuhll2+qxmIEmBPM7U8skYtJvngxJvgspzAoAKACgAoAKACgAoAKACgCrE3wilm2H15ADvJpZS0qzUrKrmKKxnWASBMzBOgnTrS62nUlybV8HOJA5QeQZSR1AYTS5tkn2TVmw7ksWwZSqkZmU5fSjN7UJRjy0whs02KX3Bw+QauVC5ecwBr0qOaccmPRHl1t5b/pQ0U4ytiXGbZZpn/L2w0a6s37A+tT6j2puf+Gn903+lDQ2Vedl+Nvvda3kYqhfKI0LxqzTyAAPiaeUpZJwcXSv6pd/h2X1FSUU75Nl2ABJ0A1NdjaStkivD4hbglCCP5v0rIzUlcTWmuS2mMCgAoAKACgAoAVxWKysiAdp5gn4RG8nr3VOU6aiuWMltYvjAzf4VyO38DrIhhqAQZg6T5UktT9mXPZmqluid9HuWijKAzCGPyjqR+QrXqmkmqDZMav4hE+NgPGmyZYY17boyMW+BA8Xsj4QT3gAVwS9JdPDaK+iLLBN8kP8Aj6fZPqv60i9LY/8AF/ob/DPzLF4tZcENoDvI0qq6/p8q0y7+Yrwzjuhq3ZtsUdYIQELEQJj66RXbFQk1OL7USdrZivE5uMtmcqsJLH5o2QdepHQVLLc5rHx3+Pu+40dlZPEt7q290qvvApHZmG17I89NOUxNPN6IudbmLd12HbbyBMZoBI6VWxCdaAUAFABQAtxDFe6ts+UvlEkLvHOKTJPRHVVmxVuhM8Qs3VCtmXMJUkejKw086lLJF+zK0/zvwOotbrcts2mfIXKlUOYMI7ZggN3aGnim95dvyxXXYyuK+0WpWz5v/wCv615vVekK9nF9fsdGPB3kefv33JJJ1PM715Lep3LdnSlWyKbOEe60Se8mYFPCOp0jG6Na3wKyBqCx6k/pXUsaRLWxLiPCmtqXss0DUqTOnUdfCkniQ0Z+YnguM3LZmY7xz8RzqeNyxu8boaUVLZnseE8bt4gBLgGY7fZbw6Hur2Om6uOb2ZqmcuTE4brgu4vhC2RZds9xQddFUdppjQaDnVcuK3FO3b/bcSMqtk8PfGpsWQQJBfRc0bhSdWpoSX/HHb6WDX+THcHiluoHXYyIO4IMEHvBBFWjJSVoRqnRfTGBQAUAY+D4lLO9zMLTkC2Y7GUSJJ5EknfSAK545eXLh8eVfnmUcfIlwrh4tXHKiUYSjTIUEyUGu0mdPypsUNLf6fDyMlK0ZntJxMu/uLR0+c/7fCvN9IdVX8uPz+xfBj/uZmLYAECvF1WdZB7VamYO8KSA3Wfyrs6fhksnI/XQTA9/OgDxHu+nU/QkVyS2ky64OISpkUWB732a4x/UIUc9tRr/AHDafHrXt9J1HrYaZco48sNLtcDmFuCxbCXSoC9lSDq4G3Z3zRvV4yWOKU+23xEa1O0V4TiS5kC28tq6WyvoJfVtV5T2tTzFEMltbUnwDj7zWqwgUAQvZspyRm5Zpjzisd1saveKDEuoi5aMdU7Q9ND9Knra8S+m5tJ8Mq4hiUw9h7iCJEgQR2mgCQdvDupc01hxuS/GbBOcqZ5jhWHhMzas+pJ/nn518plk3I9JIaa3U7NK2Stsw5bbL4Hf9qvhy6HvwJONkxij8rW2+82Vh94f/K71K+CLQniscTIRg9wgiV/7doHcz8zfzSlnkUUao2ICxAAHLSuPVZYqe1W2BzBYo4e8lwdde/qPMfhXRgy6JqXl+wk46lR9ExCAtavqygKDmLbFGE78jMH1r35JWsn5RwrjSUJfsgEWka72y/ZUlQxMyGbsjXXQ0qnDiKv88+DXF9zVU6dKuIdoAyuM4iHtWy/u0csXaY0UDs5uUkj0NQyyVqLdJ/lDwWzaIXCttrbWXJDOFK58wIM6iSYI306UKotaXz77N3admf7cXCRZtD53JPlA/wB1cnpKdRjEp063bKwIrwnE7LOzU3jvg2yJitWDJ5BriQKVRdNkF1xINhVbeD4gVRdNLzFeRHRghyP0pv4Z+ZnrCFzh55EUPp5Lhm+sQhcs1DdOmOI8Qs9hj019NaeD3MZ7HgBF/A5GPyshPSNj5CK+g6f+Z06T+BxZPZyDtrjFvLbAzuWgKRbcBzlns5gBsCd+VVWeLqk/oxNDLcDxa3dJUZlYMywwAll+IDXUjeKpHIpGOND9OKKXMXF5LRHxI7z90oIj/V9KXV7Wk2trEreJtsMPcW0s3HjYZk7LGdBrtHnUouL0yS5+wzvdWZHtgf8AqcP0g/8AkP2rg9I+OPwZfp+GSVwa85o6LF7tp5kQR3yDTxmkqFcShk1l1eOgJy+PZolLVw6MSrlFtqzZOwU+O/1rnnHIu5ROJacHb+wPSudymu41IicEo2EeBI/A1qzTXcNKJWQVPxEjmGMx3zuK6MPUSckmTlBVYrbOcs/JmlfAAAHzifOkzyTm6NgtinG2+w/3T+FLF7oZm57Af5Y/fP4LX0nQ/wBL5s4c/iHMO2HtpaRnP+CZUsGXWGXWQNIYiqKeNJJvj5e4VqW/vGuH4Sxma7aIcsxJIbMATE5dYXYbVSCjzHcVt8M0KoKI8UWyMrXVDGcq6SxLfKsdY+lSyKGzkr8ho32FcI1p3As2R2D22Iy5DHwgESW/XvpIaXL2I8DSut2Z3t1aMWbg+ViD5wf9tcvpGO0ZeRTp3u0ZVu/XlnUM279AF63AaygB7atuPPn60tNcByVK+Vwm8gn0onFSjq7gnToYmuZwHsVc+97I+D5j9r+0d3U01erXv/YzxF5t9KhYxm8dbLYfvGUeLHL+f0q2HeaFlwej9jrBTCKY1Ys0HxgeRAHrX0/SR04V9Tgyu5s6xxDz75HVZ+C0U1H9zFsx8orF6yXjT+Vf+h7K8L+ppcNtItsC2htrr2SIPST6b10Y0lGoqicm29xqnMFOIYU3AsNlZGDBonYEHTwJpJxuq7DRdC1vhiwzZ3fP2jD5VYkAT2I5AVNYq3tvvzX7G6jmOtjFYZguhIMA8nU7HzEVmWKzYml+M2L0SPB2bhGh0I0ivA+J3DSXq0Bi3eoAZt36AIrcVSzuYJ08AKar2QvG5xc13Uytvp8z/oKxpR45DkdUQIG1c7iUO1NwNsw+Kzfv27CfKZb7xGnosnzro6XA5Srz/buTyTpX5HtsYjW7SW7UjVLcgfCsgFvT8a+kmmoqMfh8EcC5tlHErTWLZu23c5IJRmLBxOo7WoJ5RzpZReNaot/PcZPVszXBq5M7QBF1BBB2IisatUBnYXDX7dtbSlIQBVczOUCB2Y3A76klkSrb4/6HuPJzg1xZe3b7S2zDOTqzsczadNf5rRhkt1HhbfPuE0+WYftZwYgm9bGh+MdD9rwNed13TtP1keO/3L4cl+yzzC3Irz7OgvS9QB25jsug1J2A3Ph+tPFWY2WYdCSGuankvId56mtcuyMrzNS3fpBi9LoNFAJ8U4j7sZU1uN8I+z/c3d+NLpXcLNb2P4IbS+9uA52mJ311LHoT+Fe30fT6Fqly/wBEceWdulwaGJu5r/u85tvlzW2BkMPmDKdJn6bbGqyd5NN0+3vXwFW0b7DCI7kLetqwHaDgjLIIiVJkHWeY03qkdT2mhXS4HqoKFABQAtxBLhtkWiAx0k8hzPjFJkUnGojRq9xexw4qQVItwuWFEyJnUnc98czSLG72dfD/AGbqQ+E0g66QZjXxq1CHleN+y8y1kafZ5j7vUd1eR1HQNe1i+n2OrHn7SPK38LcSRHnG3iN687VTp7M6CjDAL3sdydz+nhTN2CHEvVgFoxYG5/nhWmFiXb1zs21In5iNfJf1rY3N6YK2Y3W7PR8C9mRbPvLvafeDrr1Y8z3bCvW6botD15N3+iObJlvaPB6G9bLCAxXvET9Qa7ZJtUnRFOjKxXC7mVsrKzkhg7aMrDbUaQOkczXPLFkS2ab5v3jqUe5rWc2Vc0ZoGaNpjWO6a6kTJ0AFABQAUAFABQAUALYnA27nxKCeux9RUcvT48vjVjRnKPDM697OWm/cA1xS9F4/7ZNFl1Eu6FP+U0n5I+6Z/GkXot3439Df4j3DWH9mrS7n0AFVj6MxLxNv5/YV55dtjUw2ES2IRQPxPiTqa7oY4wVRVEXJvkm95V3YDxIrXOK5YJNitzjGHXe6g/1CpPqcK5kvqN6uXkTwvE7NwxbuKx6AifSnhlhPwtMxxkuUN1QUKACgAoAKAOMY1NAGPhOLviGb+nQZFMG45IBO8KBqdNfOuaGaWX+mtvNlHBR8XIzfvX0GYqjgb5cwI8J3rZzyQVtJr3cglF7FF7jYyoyCcxgjmDKiIH3hU8nVeHQrsaOLnV2H8FihcHQjQjp+1Xw5VljqROcXF0V2sWTda3AgCZ9P1qWLO55Z468I0oVFS8zvEcZ7tZAliYA61vU53jSUVcm6SDHDVzwUYTE++z27gysNwCRp4g9fypMOX+IjKE1TWzVmyjoaa4ILwgJJUK8mYuAH0aJH1rYdJGHCT+PP1B5W+SyxhcPdBmykqcrKUWVMAx6EGe+qLFimt4r6IXVJdzJs8Dt/1qvZGVLQJeCYzkEBR5GT5dalDpoxzaobJL9R5ZG4Uz09dhEKACgAoAKAKMfZL2riDdkZR4kECkyRcoNLujYummYHsZiFS21l+xcV2MNoSDrOu8beQ7q5ejmlDQ9miuaL1alwbmNxiIpJI20HM90V0ZcsYRbYkYts83w/BvbdGbTO6kDnC5Fk9CfwivNx43jliUvedEpKSlRv46wyn3lv4huOTDvrszQljl62HzXmvuRg1JaX8hXh94NfZtgUJ15aiubpMkZZ8k1xsUyxahFFmFHvrxuH4U0Xxj8gfr3U/S/z8rzvjiP/AG/mLk9iKh9SvjKG2y305GGHUHTX+bxR1K9TkWdccS+AY/bjofyNRMQpQPIykTPKK79SrVexGndGfYY3M3uZVGYs107udB/hjwAGY9BvvUoyc/DsvPz+H3Garnk0bFlUUKogD+SepPWrJJKkIWVoBQAUAFABQAUAU38Lbf40VvvKD+NJLHGXiSZqk1wctYO2vwoi+CgURxwj4UkDk3yy1rYMSAY2kbUzim7YWSrTCsWF17I130GvjU/VQ3Wlb87cm6n5kkQKIAAHQCnjFRVJUgbvkHUEQQCOh2ocVJUzE6KLuCRgqkDIDOQABSd9QN9dYpHji0lWy7dhtTGAKoKdoAKACgAoAKACgAoAKACgAoAKACgAoAKACgAoAKACgAoAKAP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806450"/>
            <a:ext cx="1244600" cy="168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 altLang="pt-BR"/>
          </a:p>
        </p:txBody>
      </p:sp>
      <p:pic>
        <p:nvPicPr>
          <p:cNvPr id="14340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96275" y="166688"/>
            <a:ext cx="148272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aixaDeTexto 6"/>
          <p:cNvSpPr txBox="1">
            <a:spLocks noChangeArrowheads="1"/>
          </p:cNvSpPr>
          <p:nvPr/>
        </p:nvSpPr>
        <p:spPr bwMode="auto">
          <a:xfrm>
            <a:off x="787400" y="349250"/>
            <a:ext cx="7385050" cy="369888"/>
          </a:xfrm>
          <a:prstGeom prst="rect">
            <a:avLst/>
          </a:prstGeom>
          <a:noFill/>
          <a:ln>
            <a:noFill/>
          </a:ln>
          <a:effectLst>
            <a:outerShdw blurRad="50800" dist="12700" dir="2700000" algn="tl" rotWithShape="0">
              <a:srgbClr val="808080">
                <a:alpha val="39998"/>
              </a:srgbClr>
            </a:outerShdw>
          </a:effectLst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just" eaLnBrk="1" hangingPunct="1">
              <a:defRPr/>
            </a:pPr>
            <a:r>
              <a:rPr lang="pt-BR" b="1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Unidade Morumbi – Capacidade Instalada</a:t>
            </a:r>
            <a:endParaRPr lang="pt-BR" i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Tabela 7"/>
          <p:cNvGraphicFramePr>
            <a:graphicFrameLocks noGrp="1"/>
          </p:cNvGraphicFramePr>
          <p:nvPr/>
        </p:nvGraphicFramePr>
        <p:xfrm>
          <a:off x="742950" y="914400"/>
          <a:ext cx="4952658" cy="5791689"/>
        </p:xfrm>
        <a:graphic>
          <a:graphicData uri="http://schemas.openxmlformats.org/drawingml/2006/table">
            <a:tbl>
              <a:tblPr/>
              <a:tblGrid>
                <a:gridCol w="4018435">
                  <a:extLst>
                    <a:ext uri="{9D8B030D-6E8A-4147-A177-3AD203B41FA5}"/>
                  </a:extLst>
                </a:gridCol>
                <a:gridCol w="934223">
                  <a:extLst>
                    <a:ext uri="{9D8B030D-6E8A-4147-A177-3AD203B41FA5}"/>
                  </a:extLst>
                </a:gridCol>
              </a:tblGrid>
              <a:tr h="276393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Unidades de Internação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1737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1737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1737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1737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/>
                </a:extLst>
              </a:tr>
              <a:tr h="276393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UTI Adulto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1737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37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37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1737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1737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37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276393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UTI Infantil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1737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37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37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1737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1737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37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/>
                </a:extLst>
              </a:tr>
              <a:tr h="276393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Semi Intensiva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1737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37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37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1737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1737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37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276393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Salas Cirúrgicas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1737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37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37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1737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1737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37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/>
                </a:extLst>
              </a:tr>
              <a:tr h="276393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Leitos de RA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1737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37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37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1737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1737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37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276393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Sala Hemodinâmica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1737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37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37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1737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1737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37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/>
                </a:extLst>
              </a:tr>
              <a:tr h="27639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Consultórios</a:t>
                      </a: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PSA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1737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37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37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1737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1737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37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276393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Consultórios PSI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1737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37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37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1737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1737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37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/>
                </a:extLst>
              </a:tr>
              <a:tr h="276393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Leitos de Emergência PSA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1737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37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37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1737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1737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37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276393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Leitos de emergência PSI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1737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37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37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1737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1737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37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/>
                </a:extLst>
              </a:tr>
              <a:tr h="276393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Repouso PSA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1737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37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37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1737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1737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37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276393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Repouso PSI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1737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37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37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1737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1737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37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/>
                </a:extLst>
              </a:tr>
              <a:tr h="27639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Salas </a:t>
                      </a:r>
                      <a:r>
                        <a:rPr lang="en-US" sz="15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Tomografia</a:t>
                      </a: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1737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37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37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1737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1737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37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276393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Salas Ultrassonografia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1737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37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37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1737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1737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37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/>
                </a:extLst>
              </a:tr>
              <a:tr h="276393"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Sala Ressonância Magnética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1737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37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37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1737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1737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37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276393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Salas de RX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1737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37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37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1737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1737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37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/>
                </a:extLst>
              </a:tr>
              <a:tr h="276393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Salas de </a:t>
                      </a:r>
                      <a:r>
                        <a:rPr lang="pt-BR" sz="15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Ecocardiograma</a:t>
                      </a:r>
                      <a:endParaRPr lang="pt-BR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1737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37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37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1737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1737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37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276393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Sala de Endoscopia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1737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37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37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1737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1737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37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/>
                </a:extLst>
              </a:tr>
              <a:tr h="276393"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Sala de Colonoscopia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1737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37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37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1737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1737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737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263829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Sala de teste </a:t>
                      </a:r>
                      <a:r>
                        <a:rPr lang="pt-BR" sz="15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ergonométrico</a:t>
                      </a:r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1737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737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1737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17375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6385">
            <a:off x="5985866" y="1447475"/>
            <a:ext cx="3599409" cy="433685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407" name="CaixaDeTexto 1"/>
          <p:cNvSpPr txBox="1">
            <a:spLocks noChangeArrowheads="1"/>
          </p:cNvSpPr>
          <p:nvPr/>
        </p:nvSpPr>
        <p:spPr bwMode="auto">
          <a:xfrm>
            <a:off x="6759575" y="6386513"/>
            <a:ext cx="2963863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100"/>
              <a:t>UTI Pediátrica – Inaugurada em março/2017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/>
        </p:nvGraphicFramePr>
        <p:xfrm>
          <a:off x="866775" y="1066800"/>
          <a:ext cx="8911804" cy="4336756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3538658">
                  <a:extLst>
                    <a:ext uri="{9D8B030D-6E8A-4147-A177-3AD203B41FA5}"/>
                  </a:extLst>
                </a:gridCol>
                <a:gridCol w="5373146">
                  <a:extLst>
                    <a:ext uri="{9D8B030D-6E8A-4147-A177-3AD203B41FA5}"/>
                  </a:extLst>
                </a:gridCol>
              </a:tblGrid>
              <a:tr h="714256">
                <a:tc gridSpan="2">
                  <a:txBody>
                    <a:bodyPr/>
                    <a:lstStyle/>
                    <a:p>
                      <a:pPr algn="ctr"/>
                      <a:r>
                        <a:rPr lang="pt-BR" sz="2500" dirty="0"/>
                        <a:t>Produção do 1º trimestre</a:t>
                      </a:r>
                      <a:r>
                        <a:rPr lang="pt-BR" sz="2500" baseline="0" dirty="0"/>
                        <a:t> 2017</a:t>
                      </a:r>
                      <a:endParaRPr lang="pt-BR" sz="2500" b="1" i="1" dirty="0"/>
                    </a:p>
                  </a:txBody>
                  <a:tcPr marL="78612" marR="78612" marT="48374" marB="48374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pt-BR" b="0" dirty="0"/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extLst>
                  <a:ext uri="{0D108BD9-81ED-4DB2-BD59-A6C34878D82A}"/>
                </a:extLst>
              </a:tr>
              <a:tr h="88376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500" dirty="0"/>
                        <a:t>Número de cirurgias</a:t>
                      </a:r>
                      <a:endParaRPr lang="pt-BR" sz="2500" b="0" i="1" dirty="0"/>
                    </a:p>
                  </a:txBody>
                  <a:tcPr marL="78612" marR="78612" marT="48374" marB="48374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500" dirty="0"/>
                        <a:t>2.924</a:t>
                      </a:r>
                      <a:endParaRPr lang="pt-BR" sz="2500" b="0" i="1" dirty="0"/>
                    </a:p>
                  </a:txBody>
                  <a:tcPr marL="78612" marR="78612" marT="48374" marB="48374" anchor="ctr"/>
                </a:tc>
                <a:extLst>
                  <a:ext uri="{0D108BD9-81ED-4DB2-BD59-A6C34878D82A}"/>
                </a:extLst>
              </a:tr>
              <a:tr h="10911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500" dirty="0"/>
                        <a:t>Atendimento de Pronto Socorro</a:t>
                      </a:r>
                      <a:endParaRPr lang="pt-BR" sz="2500" b="0" i="1" dirty="0"/>
                    </a:p>
                  </a:txBody>
                  <a:tcPr marL="78612" marR="78612" marT="48374" marB="48374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500" dirty="0"/>
                        <a:t>36.647</a:t>
                      </a:r>
                      <a:endParaRPr lang="pt-BR" sz="2500" b="0" i="1" dirty="0"/>
                    </a:p>
                  </a:txBody>
                  <a:tcPr marL="78612" marR="78612" marT="48374" marB="48374" anchor="ctr"/>
                </a:tc>
                <a:extLst>
                  <a:ext uri="{0D108BD9-81ED-4DB2-BD59-A6C34878D82A}"/>
                </a:extLst>
              </a:tr>
              <a:tr h="776632">
                <a:tc>
                  <a:txBody>
                    <a:bodyPr/>
                    <a:lstStyle/>
                    <a:p>
                      <a:pPr algn="ctr"/>
                      <a:r>
                        <a:rPr lang="pt-BR" sz="2500" dirty="0"/>
                        <a:t>Internações</a:t>
                      </a:r>
                      <a:endParaRPr lang="pt-BR" sz="2500" b="0" i="1" dirty="0"/>
                    </a:p>
                  </a:txBody>
                  <a:tcPr marL="78612" marR="78612" marT="48374" marB="4837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500" dirty="0"/>
                        <a:t>4.219</a:t>
                      </a:r>
                      <a:endParaRPr lang="pt-BR" sz="2500" b="0" i="1" dirty="0"/>
                    </a:p>
                  </a:txBody>
                  <a:tcPr marL="78612" marR="78612" marT="48374" marB="48374" anchor="ctr"/>
                </a:tc>
                <a:extLst>
                  <a:ext uri="{0D108BD9-81ED-4DB2-BD59-A6C34878D82A}"/>
                </a:extLst>
              </a:tr>
              <a:tr h="870919">
                <a:tc>
                  <a:txBody>
                    <a:bodyPr/>
                    <a:lstStyle/>
                    <a:p>
                      <a:pPr algn="ctr"/>
                      <a:r>
                        <a:rPr lang="pt-BR" sz="2500" dirty="0"/>
                        <a:t>Pronto Atendimento de Especialidades</a:t>
                      </a:r>
                      <a:endParaRPr lang="pt-BR" sz="2500" b="0" i="1" dirty="0"/>
                    </a:p>
                  </a:txBody>
                  <a:tcPr marL="78612" marR="78612" marT="48374" marB="4837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500" dirty="0"/>
                        <a:t>2.773</a:t>
                      </a:r>
                      <a:endParaRPr lang="pt-BR" sz="2500" b="0" i="1" dirty="0"/>
                    </a:p>
                  </a:txBody>
                  <a:tcPr marL="78612" marR="78612" marT="48374" marB="48374" anchor="ctr"/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16399" name="CaixaDeTexto 2"/>
          <p:cNvSpPr txBox="1">
            <a:spLocks noChangeArrowheads="1"/>
          </p:cNvSpPr>
          <p:nvPr/>
        </p:nvSpPr>
        <p:spPr bwMode="auto">
          <a:xfrm>
            <a:off x="1065213" y="323850"/>
            <a:ext cx="25558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/>
            <a:r>
              <a:rPr lang="pt-BR" altLang="pt-BR" b="1" i="1">
                <a:solidFill>
                  <a:schemeClr val="tx2"/>
                </a:solidFill>
                <a:cs typeface="Arial" charset="0"/>
              </a:rPr>
              <a:t>Produção da Unidade</a:t>
            </a:r>
            <a:endParaRPr lang="pt-BR" altLang="pt-BR" i="1">
              <a:solidFill>
                <a:schemeClr val="tx2"/>
              </a:solidFill>
              <a:cs typeface="Arial" charset="0"/>
            </a:endParaRPr>
          </a:p>
        </p:txBody>
      </p:sp>
      <p:pic>
        <p:nvPicPr>
          <p:cNvPr id="16400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96275" y="166688"/>
            <a:ext cx="148272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01" name="CaixaDeTexto 4"/>
          <p:cNvSpPr txBox="1">
            <a:spLocks noChangeArrowheads="1"/>
          </p:cNvSpPr>
          <p:nvPr/>
        </p:nvSpPr>
        <p:spPr bwMode="auto">
          <a:xfrm>
            <a:off x="8480425" y="6370638"/>
            <a:ext cx="1027113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altLang="pt-BR" sz="1200" i="1"/>
              <a:t>Fonte: Tasy 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Espaço Reservado para Conteúdo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93088" y="223838"/>
            <a:ext cx="14430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Gráfico 5">
            <a:extLst/>
          </p:cNvPr>
          <p:cNvGraphicFramePr>
            <a:graphicFrameLocks/>
          </p:cNvGraphicFramePr>
          <p:nvPr/>
        </p:nvGraphicFramePr>
        <p:xfrm>
          <a:off x="740648" y="1052736"/>
          <a:ext cx="9036887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1784350" y="354013"/>
            <a:ext cx="547370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altLang="pt-BR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Detecção Precoce e Manejo Clínico da Sepse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Espaço Reservado para Conteúdo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93088" y="188913"/>
            <a:ext cx="14430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Gráfico 5">
            <a:extLst>
              <a:ext uri="{FF2B5EF4-FFF2-40B4-BE49-F238E27FC236}"/>
            </a:extLst>
          </p:cNvPr>
          <p:cNvGraphicFramePr>
            <a:graphicFrameLocks/>
          </p:cNvGraphicFramePr>
          <p:nvPr/>
        </p:nvGraphicFramePr>
        <p:xfrm>
          <a:off x="1064568" y="1484784"/>
          <a:ext cx="8429574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CaixaDeTexto 7"/>
          <p:cNvSpPr txBox="1"/>
          <p:nvPr/>
        </p:nvSpPr>
        <p:spPr>
          <a:xfrm>
            <a:off x="2216150" y="373063"/>
            <a:ext cx="54737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altLang="pt-BR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Detecção Precoce e Manejo Clínico da Sepse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Espaço Reservado para Conteúdo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93088" y="188913"/>
            <a:ext cx="14430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1065213" y="228600"/>
            <a:ext cx="54737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altLang="pt-BR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Detecção Precoce e Manejo Clínico da Sepse</a:t>
            </a:r>
          </a:p>
        </p:txBody>
      </p:sp>
      <p:pic>
        <p:nvPicPr>
          <p:cNvPr id="1946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268413"/>
            <a:ext cx="8943975" cy="299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Seta para baixo 6">
            <a:extLst>
              <a:ext uri="{FF2B5EF4-FFF2-40B4-BE49-F238E27FC236}"/>
            </a:extLst>
          </p:cNvPr>
          <p:cNvSpPr/>
          <p:nvPr/>
        </p:nvSpPr>
        <p:spPr>
          <a:xfrm>
            <a:off x="3556000" y="1844675"/>
            <a:ext cx="228600" cy="1143000"/>
          </a:xfrm>
          <a:prstGeom prst="downArrow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pt-BR"/>
          </a:p>
        </p:txBody>
      </p:sp>
      <p:sp>
        <p:nvSpPr>
          <p:cNvPr id="9" name="CaixaDeTexto 4"/>
          <p:cNvSpPr txBox="1"/>
          <p:nvPr/>
        </p:nvSpPr>
        <p:spPr>
          <a:xfrm>
            <a:off x="2813050" y="1893888"/>
            <a:ext cx="792163" cy="522287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pt-BR" sz="1400" b="1" dirty="0"/>
              <a:t>Critério </a:t>
            </a:r>
            <a:r>
              <a:rPr lang="pt-BR" sz="1400" b="1" dirty="0" err="1" smtClean="0"/>
              <a:t>qSOFA</a:t>
            </a:r>
            <a:endParaRPr lang="pt-BR" sz="1400" b="1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Espaço Reservado para Conteúdo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93088" y="188913"/>
            <a:ext cx="14430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1065213" y="228600"/>
            <a:ext cx="54737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altLang="pt-BR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Detecção Precoce e Manejo Clínico da Sepse</a:t>
            </a:r>
          </a:p>
        </p:txBody>
      </p:sp>
      <p:graphicFrame>
        <p:nvGraphicFramePr>
          <p:cNvPr id="8" name="Gráfico 7"/>
          <p:cNvGraphicFramePr>
            <a:graphicFrameLocks/>
          </p:cNvGraphicFramePr>
          <p:nvPr/>
        </p:nvGraphicFramePr>
        <p:xfrm>
          <a:off x="1064568" y="980728"/>
          <a:ext cx="8064896" cy="38198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048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6288" y="4914900"/>
            <a:ext cx="9134475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216696" y="476672"/>
            <a:ext cx="5328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Detecção Precoce e Manejo Clínico da </a:t>
            </a:r>
            <a:r>
              <a:rPr lang="pt-BR" altLang="pt-BR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Sepse</a:t>
            </a:r>
            <a:endParaRPr lang="pt-BR" altLang="pt-BR" b="1" dirty="0" smtClean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  <a:p>
            <a:endParaRPr lang="pt-BR" dirty="0"/>
          </a:p>
        </p:txBody>
      </p:sp>
      <p:pic>
        <p:nvPicPr>
          <p:cNvPr id="4" name="Espaço Reservado para Conteúdo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37550" y="333375"/>
            <a:ext cx="14430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2000672" y="1196752"/>
            <a:ext cx="6912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	</a:t>
            </a:r>
            <a:r>
              <a:rPr lang="pt-BR" dirty="0" smtClean="0"/>
              <a:t>	</a:t>
            </a:r>
            <a:endParaRPr lang="pt-BR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2576736" y="980728"/>
            <a:ext cx="46215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ESTATÍSTICA</a:t>
            </a:r>
            <a:endParaRPr lang="pt-BR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2216696" y="2708920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dirty="0" smtClean="0"/>
              <a:t> 25% DE TODOS OS LEITOS DE UTI DO BRASIL</a:t>
            </a:r>
            <a:endParaRPr lang="pt-BR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Grupo 4"/>
          <p:cNvGrpSpPr>
            <a:grpSpLocks/>
          </p:cNvGrpSpPr>
          <p:nvPr/>
        </p:nvGrpSpPr>
        <p:grpSpPr bwMode="auto">
          <a:xfrm>
            <a:off x="12700" y="0"/>
            <a:ext cx="9893300" cy="6985000"/>
            <a:chOff x="-2773008" y="-1736523"/>
            <a:chExt cx="17109256" cy="9801031"/>
          </a:xfrm>
        </p:grpSpPr>
        <p:pic>
          <p:nvPicPr>
            <p:cNvPr id="22534" name="Imagem 1" descr="Apresentação ppt institucional RDSL.jpg2.jp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2773008" y="-1736523"/>
              <a:ext cx="17109256" cy="98010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" name="Retângulo 1"/>
            <p:cNvSpPr/>
            <p:nvPr/>
          </p:nvSpPr>
          <p:spPr>
            <a:xfrm>
              <a:off x="11736367" y="6480751"/>
              <a:ext cx="2306126" cy="12229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pt-BR"/>
            </a:p>
          </p:txBody>
        </p:sp>
      </p:grpSp>
      <p:sp>
        <p:nvSpPr>
          <p:cNvPr id="3" name="CaixaDeTexto 2"/>
          <p:cNvSpPr txBox="1">
            <a:spLocks noChangeArrowheads="1"/>
          </p:cNvSpPr>
          <p:nvPr/>
        </p:nvSpPr>
        <p:spPr bwMode="auto">
          <a:xfrm>
            <a:off x="1173163" y="2019300"/>
            <a:ext cx="8045450" cy="83026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808080">
                <a:alpha val="39998"/>
              </a:srgbClr>
            </a:outerShdw>
          </a:effectLst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pt-BR" altLang="pt-BR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OBRIGADO</a:t>
            </a:r>
            <a:endParaRPr lang="pt-BR" altLang="pt-BR" sz="48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2532" name="CaixaDeTexto 3"/>
          <p:cNvSpPr txBox="1">
            <a:spLocks noChangeArrowheads="1"/>
          </p:cNvSpPr>
          <p:nvPr/>
        </p:nvSpPr>
        <p:spPr bwMode="auto">
          <a:xfrm>
            <a:off x="744538" y="5386388"/>
            <a:ext cx="55832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pt-BR" altLang="pt-BR" i="1">
                <a:solidFill>
                  <a:schemeClr val="bg1"/>
                </a:solidFill>
              </a:rPr>
              <a:t>Dr André L. Negrão Albanez</a:t>
            </a:r>
          </a:p>
          <a:p>
            <a:pPr eaLnBrk="1" hangingPunct="1"/>
            <a:r>
              <a:rPr lang="pt-BR" altLang="pt-BR" i="1">
                <a:solidFill>
                  <a:schemeClr val="bg1"/>
                </a:solidFill>
              </a:rPr>
              <a:t>Diretor médico Hospital Rede Dor São Luiz- Morumbi</a:t>
            </a:r>
          </a:p>
        </p:txBody>
      </p:sp>
      <p:pic>
        <p:nvPicPr>
          <p:cNvPr id="22533" name="Imagem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43925" y="5732463"/>
            <a:ext cx="1163638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216696" y="476672"/>
            <a:ext cx="5328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Detecção Precoce e Manejo Clínico da </a:t>
            </a:r>
            <a:r>
              <a:rPr lang="pt-BR" altLang="pt-BR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Sepse</a:t>
            </a:r>
            <a:endParaRPr lang="pt-BR" altLang="pt-BR" b="1" dirty="0" smtClean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  <a:p>
            <a:endParaRPr lang="pt-BR" dirty="0"/>
          </a:p>
        </p:txBody>
      </p:sp>
      <p:pic>
        <p:nvPicPr>
          <p:cNvPr id="4" name="Espaço Reservado para Conteúdo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37550" y="333375"/>
            <a:ext cx="14430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1136576" y="2132856"/>
            <a:ext cx="6912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	</a:t>
            </a:r>
            <a:r>
              <a:rPr lang="pt-BR" dirty="0" smtClean="0"/>
              <a:t>	</a:t>
            </a:r>
            <a:endParaRPr lang="pt-BR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2576736" y="980728"/>
            <a:ext cx="46215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ESTATÍSTICA</a:t>
            </a:r>
            <a:endParaRPr lang="pt-BR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2216696" y="2708920"/>
            <a:ext cx="6120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dirty="0" smtClean="0"/>
              <a:t> 25% DE TODOS OS LEITOS DE UTI DO BRASIL</a:t>
            </a:r>
          </a:p>
          <a:p>
            <a:pPr>
              <a:buFont typeface="Arial" pitchFamily="34" charset="0"/>
              <a:buChar char="•"/>
            </a:pPr>
            <a:r>
              <a:rPr lang="pt-BR" dirty="0"/>
              <a:t> </a:t>
            </a:r>
            <a:r>
              <a:rPr lang="pt-BR" dirty="0" smtClean="0"/>
              <a:t>28% A 54% DE MORTALIDADE NO BRASIL</a:t>
            </a:r>
            <a:endParaRPr lang="pt-BR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216696" y="476672"/>
            <a:ext cx="5328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Detecção Precoce e Manejo Clínico da </a:t>
            </a:r>
            <a:r>
              <a:rPr lang="pt-BR" altLang="pt-BR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Sepse</a:t>
            </a:r>
            <a:endParaRPr lang="pt-BR" altLang="pt-BR" b="1" dirty="0" smtClean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  <a:p>
            <a:endParaRPr lang="pt-BR" dirty="0"/>
          </a:p>
        </p:txBody>
      </p:sp>
      <p:pic>
        <p:nvPicPr>
          <p:cNvPr id="4" name="Espaço Reservado para Conteúdo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37550" y="333375"/>
            <a:ext cx="14430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1136576" y="2132856"/>
            <a:ext cx="6912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	</a:t>
            </a:r>
            <a:r>
              <a:rPr lang="pt-BR" dirty="0" smtClean="0"/>
              <a:t>	</a:t>
            </a:r>
            <a:endParaRPr lang="pt-BR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2576736" y="980728"/>
            <a:ext cx="46215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ESTATÍSTICA</a:t>
            </a:r>
            <a:endParaRPr lang="pt-BR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2216696" y="2708920"/>
            <a:ext cx="61206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dirty="0" smtClean="0"/>
              <a:t> 25% DE TODOS OS LEITOS DE UTI DO BRASIL</a:t>
            </a:r>
          </a:p>
          <a:p>
            <a:pPr>
              <a:buFont typeface="Arial" pitchFamily="34" charset="0"/>
              <a:buChar char="•"/>
            </a:pPr>
            <a:r>
              <a:rPr lang="pt-BR" dirty="0"/>
              <a:t> </a:t>
            </a:r>
            <a:r>
              <a:rPr lang="pt-BR" dirty="0" smtClean="0"/>
              <a:t>28% A 54% DE MORTALIDADE NO BRASIL</a:t>
            </a:r>
          </a:p>
          <a:p>
            <a:pPr>
              <a:buFont typeface="Arial" pitchFamily="34" charset="0"/>
              <a:buChar char="•"/>
            </a:pPr>
            <a:r>
              <a:rPr lang="pt-BR" dirty="0"/>
              <a:t> </a:t>
            </a:r>
            <a:r>
              <a:rPr lang="pt-BR" dirty="0" smtClean="0"/>
              <a:t>20 A 30 MILHÕES DE CASOS NO MUNDO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216696" y="476672"/>
            <a:ext cx="5328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Detecção Precoce e Manejo Clínico da </a:t>
            </a:r>
            <a:r>
              <a:rPr lang="pt-BR" altLang="pt-BR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Sepse</a:t>
            </a:r>
            <a:endParaRPr lang="pt-BR" altLang="pt-BR" b="1" dirty="0" smtClean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  <a:p>
            <a:endParaRPr lang="pt-BR" dirty="0"/>
          </a:p>
        </p:txBody>
      </p:sp>
      <p:pic>
        <p:nvPicPr>
          <p:cNvPr id="4" name="Espaço Reservado para Conteúdo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37550" y="333375"/>
            <a:ext cx="14430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1136576" y="2132856"/>
            <a:ext cx="6912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	</a:t>
            </a:r>
            <a:r>
              <a:rPr lang="pt-BR" dirty="0" smtClean="0"/>
              <a:t>	</a:t>
            </a:r>
            <a:endParaRPr lang="pt-BR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2576736" y="980728"/>
            <a:ext cx="46215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ESTATÍSTICA</a:t>
            </a:r>
            <a:endParaRPr lang="pt-BR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2216696" y="2708920"/>
            <a:ext cx="61206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dirty="0" smtClean="0"/>
              <a:t> 25% DE TODOS OS LEITOS DE UTI DO BRASIL</a:t>
            </a:r>
          </a:p>
          <a:p>
            <a:pPr>
              <a:buFont typeface="Arial" pitchFamily="34" charset="0"/>
              <a:buChar char="•"/>
            </a:pPr>
            <a:r>
              <a:rPr lang="pt-BR" dirty="0"/>
              <a:t> </a:t>
            </a:r>
            <a:r>
              <a:rPr lang="pt-BR" dirty="0" smtClean="0"/>
              <a:t>28% A 54% DE MORTALIDADE NO BRASIL</a:t>
            </a:r>
          </a:p>
          <a:p>
            <a:pPr>
              <a:buFont typeface="Arial" pitchFamily="34" charset="0"/>
              <a:buChar char="•"/>
            </a:pPr>
            <a:r>
              <a:rPr lang="pt-BR" dirty="0"/>
              <a:t> </a:t>
            </a:r>
            <a:r>
              <a:rPr lang="pt-BR" dirty="0" smtClean="0"/>
              <a:t>20 A 30 MILHÕES DE CASOS NO MUNDO</a:t>
            </a:r>
          </a:p>
          <a:p>
            <a:pPr>
              <a:buFont typeface="Arial" pitchFamily="34" charset="0"/>
              <a:buChar char="•"/>
            </a:pPr>
            <a:r>
              <a:rPr lang="pt-BR" dirty="0"/>
              <a:t> </a:t>
            </a:r>
            <a:r>
              <a:rPr lang="pt-BR" dirty="0" smtClean="0"/>
              <a:t>1000 PESSOAS POR HORA NO MUNDO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216696" y="476672"/>
            <a:ext cx="5328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Detecção Precoce e Manejo Clínico da </a:t>
            </a:r>
            <a:r>
              <a:rPr lang="pt-BR" altLang="pt-BR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Sepse</a:t>
            </a:r>
            <a:endParaRPr lang="pt-BR" altLang="pt-BR" b="1" dirty="0" smtClean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  <a:p>
            <a:endParaRPr lang="pt-BR" dirty="0"/>
          </a:p>
        </p:txBody>
      </p:sp>
      <p:pic>
        <p:nvPicPr>
          <p:cNvPr id="4" name="Espaço Reservado para Conteúdo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37550" y="333375"/>
            <a:ext cx="14430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1136576" y="2132856"/>
            <a:ext cx="6912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	</a:t>
            </a:r>
            <a:r>
              <a:rPr lang="pt-BR" dirty="0" smtClean="0"/>
              <a:t>	</a:t>
            </a:r>
            <a:endParaRPr lang="pt-BR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2576736" y="980728"/>
            <a:ext cx="46215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ESTATÍSTICA</a:t>
            </a:r>
            <a:endParaRPr lang="pt-BR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2216696" y="2708920"/>
            <a:ext cx="61206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dirty="0" smtClean="0"/>
              <a:t> 25% DE TODOS OS LEITOS DE UTI DO BRASIL</a:t>
            </a:r>
          </a:p>
          <a:p>
            <a:pPr>
              <a:buFont typeface="Arial" pitchFamily="34" charset="0"/>
              <a:buChar char="•"/>
            </a:pPr>
            <a:r>
              <a:rPr lang="pt-BR" dirty="0"/>
              <a:t> </a:t>
            </a:r>
            <a:r>
              <a:rPr lang="pt-BR" dirty="0" smtClean="0"/>
              <a:t>28% A 54% DE MORTALIDADE NO BRASIL</a:t>
            </a:r>
          </a:p>
          <a:p>
            <a:pPr>
              <a:buFont typeface="Arial" pitchFamily="34" charset="0"/>
              <a:buChar char="•"/>
            </a:pPr>
            <a:r>
              <a:rPr lang="pt-BR" dirty="0"/>
              <a:t> </a:t>
            </a:r>
            <a:r>
              <a:rPr lang="pt-BR" dirty="0" smtClean="0"/>
              <a:t>20 A 30 MILHÕES DE CASOS NO MUNDO</a:t>
            </a:r>
          </a:p>
          <a:p>
            <a:pPr>
              <a:buFont typeface="Arial" pitchFamily="34" charset="0"/>
              <a:buChar char="•"/>
            </a:pPr>
            <a:r>
              <a:rPr lang="pt-BR" dirty="0"/>
              <a:t> </a:t>
            </a:r>
            <a:r>
              <a:rPr lang="pt-BR" dirty="0" smtClean="0"/>
              <a:t>1000 PESSOAS POR HORA NO MUNDO  </a:t>
            </a:r>
          </a:p>
          <a:p>
            <a:pPr>
              <a:buFont typeface="Arial" pitchFamily="34" charset="0"/>
              <a:buChar char="•"/>
            </a:pPr>
            <a:r>
              <a:rPr lang="pt-BR" dirty="0"/>
              <a:t> </a:t>
            </a:r>
            <a:r>
              <a:rPr lang="pt-BR" dirty="0" smtClean="0"/>
              <a:t>24 MIL PESSOAS MORREM POR DIA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216696" y="476672"/>
            <a:ext cx="5328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Detecção Precoce e Manejo Clínico da </a:t>
            </a:r>
            <a:r>
              <a:rPr lang="pt-BR" altLang="pt-BR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Sepse</a:t>
            </a:r>
            <a:endParaRPr lang="pt-BR" altLang="pt-BR" b="1" dirty="0" smtClean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  <a:p>
            <a:endParaRPr lang="pt-BR" dirty="0"/>
          </a:p>
        </p:txBody>
      </p:sp>
      <p:pic>
        <p:nvPicPr>
          <p:cNvPr id="4" name="Espaço Reservado para Conteúdo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37550" y="333375"/>
            <a:ext cx="14430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1136576" y="2132856"/>
            <a:ext cx="6912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	</a:t>
            </a:r>
            <a:r>
              <a:rPr lang="pt-BR" dirty="0" smtClean="0"/>
              <a:t>	</a:t>
            </a:r>
            <a:endParaRPr lang="pt-BR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2576736" y="980728"/>
            <a:ext cx="46215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ESTATÍSTICA</a:t>
            </a:r>
            <a:endParaRPr lang="pt-BR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2216696" y="2708920"/>
            <a:ext cx="61206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dirty="0" smtClean="0"/>
              <a:t> 25% DE TODOS OS LEITOS DE UTI DO BRASIL</a:t>
            </a:r>
          </a:p>
          <a:p>
            <a:pPr>
              <a:buFont typeface="Arial" pitchFamily="34" charset="0"/>
              <a:buChar char="•"/>
            </a:pPr>
            <a:r>
              <a:rPr lang="pt-BR" dirty="0"/>
              <a:t> </a:t>
            </a:r>
            <a:r>
              <a:rPr lang="pt-BR" dirty="0" smtClean="0"/>
              <a:t>28% A 54% DE MORTALIDADE NO BRASIL</a:t>
            </a:r>
          </a:p>
          <a:p>
            <a:pPr>
              <a:buFont typeface="Arial" pitchFamily="34" charset="0"/>
              <a:buChar char="•"/>
            </a:pPr>
            <a:r>
              <a:rPr lang="pt-BR" dirty="0"/>
              <a:t> </a:t>
            </a:r>
            <a:r>
              <a:rPr lang="pt-BR" dirty="0" smtClean="0"/>
              <a:t>20 A 30 MILHÕES DE CASOS NO MUNDO</a:t>
            </a:r>
          </a:p>
          <a:p>
            <a:pPr>
              <a:buFont typeface="Arial" pitchFamily="34" charset="0"/>
              <a:buChar char="•"/>
            </a:pPr>
            <a:r>
              <a:rPr lang="pt-BR" dirty="0"/>
              <a:t> </a:t>
            </a:r>
            <a:r>
              <a:rPr lang="pt-BR" dirty="0" smtClean="0"/>
              <a:t>1000 PESSOAS POR HORA NO MUNDO  </a:t>
            </a:r>
          </a:p>
          <a:p>
            <a:pPr>
              <a:buFont typeface="Arial" pitchFamily="34" charset="0"/>
              <a:buChar char="•"/>
            </a:pPr>
            <a:r>
              <a:rPr lang="pt-BR" dirty="0"/>
              <a:t> </a:t>
            </a:r>
            <a:r>
              <a:rPr lang="pt-BR" dirty="0" smtClean="0"/>
              <a:t>24 MIL PESSOAS MORREM POR DIA</a:t>
            </a:r>
          </a:p>
          <a:p>
            <a:pPr>
              <a:buFont typeface="Arial" pitchFamily="34" charset="0"/>
              <a:buChar char="•"/>
            </a:pPr>
            <a:r>
              <a:rPr lang="pt-BR" dirty="0"/>
              <a:t> </a:t>
            </a:r>
            <a:r>
              <a:rPr lang="pt-BR" dirty="0" smtClean="0"/>
              <a:t>8 MILHÕES DE VIDA POR ANO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5976</TotalTime>
  <Words>1481</Words>
  <Application>Microsoft Office PowerPoint</Application>
  <PresentationFormat>Papel A4 (210 x 297 mm)</PresentationFormat>
  <Paragraphs>315</Paragraphs>
  <Slides>40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40</vt:i4>
      </vt:variant>
    </vt:vector>
  </HeadingPairs>
  <TitlesOfParts>
    <vt:vector size="41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Micro</dc:creator>
  <cp:lastModifiedBy>FABIANA</cp:lastModifiedBy>
  <cp:revision>525</cp:revision>
  <cp:lastPrinted>2015-09-07T23:56:22Z</cp:lastPrinted>
  <dcterms:created xsi:type="dcterms:W3CDTF">2015-01-09T15:15:37Z</dcterms:created>
  <dcterms:modified xsi:type="dcterms:W3CDTF">2017-09-27T15:13:41Z</dcterms:modified>
</cp:coreProperties>
</file>